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82" r:id="rId2"/>
    <p:sldId id="257" r:id="rId3"/>
    <p:sldId id="259" r:id="rId4"/>
    <p:sldId id="266" r:id="rId5"/>
    <p:sldId id="270" r:id="rId6"/>
    <p:sldId id="284" r:id="rId7"/>
    <p:sldId id="281" r:id="rId8"/>
    <p:sldId id="298" r:id="rId9"/>
    <p:sldId id="285" r:id="rId10"/>
    <p:sldId id="273" r:id="rId11"/>
    <p:sldId id="292" r:id="rId12"/>
    <p:sldId id="286" r:id="rId13"/>
    <p:sldId id="287" r:id="rId14"/>
    <p:sldId id="290" r:id="rId15"/>
    <p:sldId id="293" r:id="rId16"/>
    <p:sldId id="268" r:id="rId17"/>
    <p:sldId id="294" r:id="rId18"/>
    <p:sldId id="295" r:id="rId19"/>
    <p:sldId id="296" r:id="rId20"/>
    <p:sldId id="263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DD4"/>
    <a:srgbClr val="03AA6F"/>
    <a:srgbClr val="4C4676"/>
    <a:srgbClr val="298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8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AF21E-AA1D-4678-9985-583FF147C867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E13EF-56DF-477F-9799-2CC6E8A63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83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50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27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4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4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24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79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4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4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44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547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99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97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778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098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30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4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33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68512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8227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679425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93017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3230786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16855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167864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913144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9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38226" y="1866901"/>
            <a:ext cx="3143250" cy="3946525"/>
          </a:xfrm>
          <a:custGeom>
            <a:avLst/>
            <a:gdLst>
              <a:gd name="connsiteX0" fmla="*/ 0 w 3143250"/>
              <a:gd name="connsiteY0" fmla="*/ 0 h 3946525"/>
              <a:gd name="connsiteX1" fmla="*/ 3143250 w 3143250"/>
              <a:gd name="connsiteY1" fmla="*/ 0 h 3946525"/>
              <a:gd name="connsiteX2" fmla="*/ 3143250 w 3143250"/>
              <a:gd name="connsiteY2" fmla="*/ 3946525 h 3946525"/>
              <a:gd name="connsiteX3" fmla="*/ 0 w 3143250"/>
              <a:gd name="connsiteY3" fmla="*/ 3946525 h 394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3946525">
                <a:moveTo>
                  <a:pt x="0" y="0"/>
                </a:moveTo>
                <a:lnTo>
                  <a:pt x="3143250" y="0"/>
                </a:lnTo>
                <a:lnTo>
                  <a:pt x="3143250" y="3946525"/>
                </a:lnTo>
                <a:lnTo>
                  <a:pt x="0" y="3946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905625" y="1866901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905625" y="3903307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79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04224" y="1683655"/>
            <a:ext cx="7583462" cy="4287616"/>
          </a:xfrm>
          <a:custGeom>
            <a:avLst/>
            <a:gdLst>
              <a:gd name="connsiteX0" fmla="*/ 0 w 7583462"/>
              <a:gd name="connsiteY0" fmla="*/ 0 h 4287616"/>
              <a:gd name="connsiteX1" fmla="*/ 7583462 w 7583462"/>
              <a:gd name="connsiteY1" fmla="*/ 0 h 4287616"/>
              <a:gd name="connsiteX2" fmla="*/ 7583462 w 7583462"/>
              <a:gd name="connsiteY2" fmla="*/ 4287616 h 4287616"/>
              <a:gd name="connsiteX3" fmla="*/ 0 w 7583462"/>
              <a:gd name="connsiteY3" fmla="*/ 4287616 h 428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3462" h="4287616">
                <a:moveTo>
                  <a:pt x="0" y="0"/>
                </a:moveTo>
                <a:lnTo>
                  <a:pt x="7583462" y="0"/>
                </a:lnTo>
                <a:lnTo>
                  <a:pt x="7583462" y="4287616"/>
                </a:lnTo>
                <a:lnTo>
                  <a:pt x="0" y="42876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8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8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432175" y="1"/>
            <a:ext cx="8759827" cy="7893048"/>
          </a:xfrm>
          <a:custGeom>
            <a:avLst/>
            <a:gdLst>
              <a:gd name="connsiteX0" fmla="*/ 7838282 w 8759827"/>
              <a:gd name="connsiteY0" fmla="*/ 3101973 h 7893048"/>
              <a:gd name="connsiteX1" fmla="*/ 8759827 w 8759827"/>
              <a:gd name="connsiteY1" fmla="*/ 4025048 h 7893048"/>
              <a:gd name="connsiteX2" fmla="*/ 8759827 w 8759827"/>
              <a:gd name="connsiteY2" fmla="*/ 6969974 h 7893048"/>
              <a:gd name="connsiteX3" fmla="*/ 7838282 w 8759827"/>
              <a:gd name="connsiteY3" fmla="*/ 7893048 h 7893048"/>
              <a:gd name="connsiteX4" fmla="*/ 5446713 w 8759827"/>
              <a:gd name="connsiteY4" fmla="*/ 5497511 h 7893048"/>
              <a:gd name="connsiteX5" fmla="*/ 5087145 w 8759827"/>
              <a:gd name="connsiteY5" fmla="*/ 352424 h 7893048"/>
              <a:gd name="connsiteX6" fmla="*/ 7478714 w 8759827"/>
              <a:gd name="connsiteY6" fmla="*/ 2747962 h 7893048"/>
              <a:gd name="connsiteX7" fmla="*/ 5087145 w 8759827"/>
              <a:gd name="connsiteY7" fmla="*/ 5143499 h 7893048"/>
              <a:gd name="connsiteX8" fmla="*/ 2695578 w 8759827"/>
              <a:gd name="connsiteY8" fmla="*/ 2747962 h 7893048"/>
              <a:gd name="connsiteX9" fmla="*/ 5459391 w 8759827"/>
              <a:gd name="connsiteY9" fmla="*/ 0 h 7893048"/>
              <a:gd name="connsiteX10" fmla="*/ 8759827 w 8759827"/>
              <a:gd name="connsiteY10" fmla="*/ 0 h 7893048"/>
              <a:gd name="connsiteX11" fmla="*/ 8759827 w 8759827"/>
              <a:gd name="connsiteY11" fmla="*/ 1485162 h 7893048"/>
              <a:gd name="connsiteX12" fmla="*/ 7838282 w 8759827"/>
              <a:gd name="connsiteY12" fmla="*/ 2408236 h 7893048"/>
              <a:gd name="connsiteX13" fmla="*/ 5446713 w 8759827"/>
              <a:gd name="connsiteY13" fmla="*/ 12699 h 7893048"/>
              <a:gd name="connsiteX14" fmla="*/ 12678 w 8759827"/>
              <a:gd name="connsiteY14" fmla="*/ 0 h 7893048"/>
              <a:gd name="connsiteX15" fmla="*/ 4770461 w 8759827"/>
              <a:gd name="connsiteY15" fmla="*/ 0 h 7893048"/>
              <a:gd name="connsiteX16" fmla="*/ 4783139 w 8759827"/>
              <a:gd name="connsiteY16" fmla="*/ 12699 h 7893048"/>
              <a:gd name="connsiteX17" fmla="*/ 2391571 w 8759827"/>
              <a:gd name="connsiteY17" fmla="*/ 2408236 h 7893048"/>
              <a:gd name="connsiteX18" fmla="*/ 0 w 8759827"/>
              <a:gd name="connsiteY18" fmla="*/ 12699 h 789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759827" h="7893048">
                <a:moveTo>
                  <a:pt x="7838282" y="3101973"/>
                </a:moveTo>
                <a:lnTo>
                  <a:pt x="8759827" y="4025048"/>
                </a:lnTo>
                <a:lnTo>
                  <a:pt x="8759827" y="6969974"/>
                </a:lnTo>
                <a:lnTo>
                  <a:pt x="7838282" y="7893048"/>
                </a:lnTo>
                <a:lnTo>
                  <a:pt x="5446713" y="5497511"/>
                </a:lnTo>
                <a:close/>
                <a:moveTo>
                  <a:pt x="5087145" y="352424"/>
                </a:moveTo>
                <a:lnTo>
                  <a:pt x="7478714" y="2747962"/>
                </a:lnTo>
                <a:lnTo>
                  <a:pt x="5087145" y="5143499"/>
                </a:lnTo>
                <a:lnTo>
                  <a:pt x="2695578" y="2747962"/>
                </a:lnTo>
                <a:close/>
                <a:moveTo>
                  <a:pt x="5459391" y="0"/>
                </a:moveTo>
                <a:lnTo>
                  <a:pt x="8759827" y="0"/>
                </a:lnTo>
                <a:lnTo>
                  <a:pt x="8759827" y="1485162"/>
                </a:lnTo>
                <a:lnTo>
                  <a:pt x="7838282" y="2408236"/>
                </a:lnTo>
                <a:lnTo>
                  <a:pt x="5446713" y="12699"/>
                </a:lnTo>
                <a:close/>
                <a:moveTo>
                  <a:pt x="12678" y="0"/>
                </a:moveTo>
                <a:lnTo>
                  <a:pt x="4770461" y="0"/>
                </a:lnTo>
                <a:lnTo>
                  <a:pt x="4783139" y="12699"/>
                </a:lnTo>
                <a:lnTo>
                  <a:pt x="2391571" y="2408236"/>
                </a:lnTo>
                <a:lnTo>
                  <a:pt x="0" y="12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07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7063B9-E6CA-4530-A77A-AB0B808B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04669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03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7" r:id="rId4"/>
    <p:sldLayoutId id="2147483666" r:id="rId5"/>
    <p:sldLayoutId id="2147483665" r:id="rId6"/>
    <p:sldLayoutId id="2147483664" r:id="rId7"/>
    <p:sldLayoutId id="2147483663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79881" y="2600698"/>
            <a:ext cx="8993168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Banker’s </a:t>
            </a:r>
            <a:r>
              <a:rPr kumimoji="0" lang="en-US" altLang="zh-TW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A</a:t>
            </a: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lgorithm</a:t>
            </a:r>
            <a:endParaRPr kumimoji="0" lang="zh-CN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40857" y="5124450"/>
            <a:ext cx="2154757" cy="12464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ts val="0"/>
              </a:spcBef>
            </a:pPr>
            <a:r>
              <a:rPr lang="en-US" altLang="zh-TW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B054020003 </a:t>
            </a:r>
            <a:r>
              <a:rPr lang="zh-TW" altLang="en-US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蔡宗諺  </a:t>
            </a:r>
            <a:endParaRPr lang="en-US" altLang="zh-TW" sz="1500" dirty="0">
              <a:solidFill>
                <a:srgbClr val="4C4676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TW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B054020012 </a:t>
            </a:r>
            <a:r>
              <a:rPr lang="zh-TW" altLang="en-US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王萱儒  </a:t>
            </a:r>
            <a:endParaRPr lang="en-US" altLang="zh-TW" sz="1500" dirty="0">
              <a:solidFill>
                <a:srgbClr val="4C4676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TW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B054020001 </a:t>
            </a:r>
            <a:r>
              <a:rPr lang="zh-TW" altLang="en-US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陳佳宏  </a:t>
            </a:r>
            <a:endParaRPr lang="en-US" altLang="zh-TW" sz="1500" dirty="0">
              <a:solidFill>
                <a:srgbClr val="4C4676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TW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B054020005 </a:t>
            </a:r>
            <a:r>
              <a:rPr lang="zh-TW" altLang="en-US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楊雅汝  </a:t>
            </a:r>
            <a:endParaRPr lang="en-US" altLang="zh-TW" sz="1500" dirty="0">
              <a:solidFill>
                <a:srgbClr val="4C4676"/>
              </a:solidFill>
              <a:latin typeface="Bookman Old Style" panose="020506040505050202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TW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B054020043 </a:t>
            </a:r>
            <a:r>
              <a:rPr lang="zh-TW" altLang="en-US" sz="1500" dirty="0">
                <a:solidFill>
                  <a:srgbClr val="4C4676"/>
                </a:solidFill>
                <a:latin typeface="Bookman Old Style" panose="02050604050505020204" pitchFamily="18" charset="0"/>
              </a:rPr>
              <a:t>林意婕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17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圖片 17">
            <a:extLst>
              <a:ext uri="{FF2B5EF4-FFF2-40B4-BE49-F238E27FC236}">
                <a16:creationId xmlns:a16="http://schemas.microsoft.com/office/drawing/2014/main" id="{AC4F1647-2DC4-493C-9197-FAA6F1706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274763"/>
            <a:ext cx="74041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main2">
            <a:extLst>
              <a:ext uri="{FF2B5EF4-FFF2-40B4-BE49-F238E27FC236}">
                <a16:creationId xmlns:a16="http://schemas.microsoft.com/office/drawing/2014/main" id="{44899E6C-9742-4F40-9B06-008B26FB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2514600"/>
            <a:ext cx="8902700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直接连接符 7">
            <a:extLst>
              <a:ext uri="{FF2B5EF4-FFF2-40B4-BE49-F238E27FC236}">
                <a16:creationId xmlns:a16="http://schemas.microsoft.com/office/drawing/2014/main" id="{64FC301E-6BFF-4518-AAED-5220EDBD2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5000"/>
            <a:ext cx="4229100" cy="0"/>
          </a:xfrm>
          <a:prstGeom prst="line">
            <a:avLst/>
          </a:prstGeom>
          <a:noFill/>
          <a:ln w="6350" cap="flat" cmpd="sng">
            <a:solidFill>
              <a:srgbClr val="A5A5A5"/>
            </a:solidFill>
            <a:bevel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93" name="直接连接符 8">
            <a:extLst>
              <a:ext uri="{FF2B5EF4-FFF2-40B4-BE49-F238E27FC236}">
                <a16:creationId xmlns:a16="http://schemas.microsoft.com/office/drawing/2014/main" id="{682C725D-8FC4-44D1-92DD-ABB2A93E6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635000"/>
            <a:ext cx="4229100" cy="0"/>
          </a:xfrm>
          <a:prstGeom prst="line">
            <a:avLst/>
          </a:prstGeom>
          <a:noFill/>
          <a:ln w="6350" cap="flat" cmpd="sng">
            <a:solidFill>
              <a:srgbClr val="A5A5A5"/>
            </a:solidFill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94" name="文本框 9">
            <a:extLst>
              <a:ext uri="{FF2B5EF4-FFF2-40B4-BE49-F238E27FC236}">
                <a16:creationId xmlns:a16="http://schemas.microsoft.com/office/drawing/2014/main" id="{45C3EE54-05FB-46BF-8B93-EE3F4458D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7578" y="346075"/>
            <a:ext cx="36968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solidFill>
                  <a:srgbClr val="000000"/>
                </a:solidFill>
                <a:latin typeface="Agency FB" panose="020B0503020202020204" pitchFamily="34" charset="0"/>
                <a:sym typeface="Agency FB" panose="020B0503020202020204" pitchFamily="34" charset="0"/>
              </a:rPr>
              <a:t>程式碼解釋 </a:t>
            </a:r>
            <a:r>
              <a:rPr lang="en-US" altLang="zh-TW" sz="3200" dirty="0">
                <a:solidFill>
                  <a:srgbClr val="000000"/>
                </a:solidFill>
                <a:latin typeface="Agency FB" panose="020B0503020202020204" pitchFamily="34" charset="0"/>
                <a:sym typeface="Agency FB" panose="020B0503020202020204" pitchFamily="34" charset="0"/>
              </a:rPr>
              <a:t>:</a:t>
            </a:r>
            <a:r>
              <a:rPr lang="zh-TW" altLang="en-US" sz="3200" dirty="0">
                <a:solidFill>
                  <a:srgbClr val="000000"/>
                </a:solidFill>
                <a:latin typeface="Agency FB" panose="020B0503020202020204" pitchFamily="34" charset="0"/>
                <a:sym typeface="Agency FB" panose="020B0503020202020204" pitchFamily="34" charset="0"/>
              </a:rPr>
              <a:t> 初始化</a:t>
            </a:r>
          </a:p>
        </p:txBody>
      </p:sp>
      <p:sp>
        <p:nvSpPr>
          <p:cNvPr id="12295" name="iS1ide-Rectangle 3">
            <a:extLst>
              <a:ext uri="{FF2B5EF4-FFF2-40B4-BE49-F238E27FC236}">
                <a16:creationId xmlns:a16="http://schemas.microsoft.com/office/drawing/2014/main" id="{503C7DCF-0EF0-4AD3-BD7B-321ECE026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825" y="1233488"/>
            <a:ext cx="3143250" cy="5397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1E669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建立用到</a:t>
            </a:r>
            <a:r>
              <a:rPr lang="en-US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class</a:t>
            </a:r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structure</a:t>
            </a:r>
            <a:endParaRPr lang="zh-TW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296" name="iS1ide-Rectangle 3">
            <a:extLst>
              <a:ext uri="{FF2B5EF4-FFF2-40B4-BE49-F238E27FC236}">
                <a16:creationId xmlns:a16="http://schemas.microsoft.com/office/drawing/2014/main" id="{708B9F1C-77E4-4169-8A44-944FCCF2C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5738" y="4256088"/>
            <a:ext cx="2811462" cy="731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1E669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使用者可自行輸入資源數量、上限</a:t>
            </a:r>
            <a:endParaRPr lang="zh-CN" altLang="zh-TW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in">
            <a:extLst>
              <a:ext uri="{FF2B5EF4-FFF2-40B4-BE49-F238E27FC236}">
                <a16:creationId xmlns:a16="http://schemas.microsoft.com/office/drawing/2014/main" id="{F2CBAA74-12F8-453D-9E76-1B661DE12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327150"/>
            <a:ext cx="11314113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直接连接符 7">
            <a:extLst>
              <a:ext uri="{FF2B5EF4-FFF2-40B4-BE49-F238E27FC236}">
                <a16:creationId xmlns:a16="http://schemas.microsoft.com/office/drawing/2014/main" id="{5A6708F4-295C-4B11-948A-4E9E0D98C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5000"/>
            <a:ext cx="4229100" cy="0"/>
          </a:xfrm>
          <a:prstGeom prst="line">
            <a:avLst/>
          </a:prstGeom>
          <a:noFill/>
          <a:ln w="6350" cap="flat" cmpd="sng">
            <a:solidFill>
              <a:srgbClr val="A5A5A5"/>
            </a:solidFill>
            <a:bevel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16" name="直接连接符 8">
            <a:extLst>
              <a:ext uri="{FF2B5EF4-FFF2-40B4-BE49-F238E27FC236}">
                <a16:creationId xmlns:a16="http://schemas.microsoft.com/office/drawing/2014/main" id="{9A954BC3-EF20-498E-88C8-B140EFFE0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635000"/>
            <a:ext cx="4229100" cy="0"/>
          </a:xfrm>
          <a:prstGeom prst="line">
            <a:avLst/>
          </a:prstGeom>
          <a:noFill/>
          <a:ln w="6350" cap="flat" cmpd="sng">
            <a:solidFill>
              <a:srgbClr val="A5A5A5"/>
            </a:solidFill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17" name="文本框 9">
            <a:extLst>
              <a:ext uri="{FF2B5EF4-FFF2-40B4-BE49-F238E27FC236}">
                <a16:creationId xmlns:a16="http://schemas.microsoft.com/office/drawing/2014/main" id="{A21BDD2C-E6E2-4246-9F42-88A47D34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519" y="346075"/>
            <a:ext cx="33329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solidFill>
                  <a:srgbClr val="000000"/>
                </a:solidFill>
                <a:latin typeface="Agency FB" panose="020B0503020202020204" pitchFamily="34" charset="0"/>
                <a:sym typeface="Agency FB" panose="020B0503020202020204" pitchFamily="34" charset="0"/>
              </a:rPr>
              <a:t>程式碼解釋 </a:t>
            </a:r>
            <a:r>
              <a:rPr lang="en-US" altLang="zh-TW" sz="3200" dirty="0">
                <a:solidFill>
                  <a:srgbClr val="000000"/>
                </a:solidFill>
                <a:latin typeface="Agency FB" panose="020B0503020202020204" pitchFamily="34" charset="0"/>
                <a:sym typeface="Agency FB" panose="020B0503020202020204" pitchFamily="34" charset="0"/>
              </a:rPr>
              <a:t>:</a:t>
            </a:r>
            <a:r>
              <a:rPr lang="zh-TW" altLang="en-US" sz="3200" dirty="0">
                <a:solidFill>
                  <a:srgbClr val="000000"/>
                </a:solidFill>
                <a:latin typeface="Agency FB" panose="020B0503020202020204" pitchFamily="34" charset="0"/>
                <a:sym typeface="Agency FB" panose="020B0503020202020204" pitchFamily="34" charset="0"/>
              </a:rPr>
              <a:t> 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ency FB" panose="020B0503020202020204" pitchFamily="34" charset="0"/>
              </a:rPr>
              <a:t>M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ency FB" panose="020B0503020202020204" pitchFamily="34" charset="0"/>
              </a:rPr>
              <a:t>ain</a:t>
            </a:r>
          </a:p>
        </p:txBody>
      </p:sp>
      <p:sp>
        <p:nvSpPr>
          <p:cNvPr id="13318" name="iS1ide-Rectangle 3">
            <a:extLst>
              <a:ext uri="{FF2B5EF4-FFF2-40B4-BE49-F238E27FC236}">
                <a16:creationId xmlns:a16="http://schemas.microsoft.com/office/drawing/2014/main" id="{BE80CE36-582F-47C5-A40F-AA50E655E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5075238"/>
            <a:ext cx="5002212" cy="9890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1E669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新建</a:t>
            </a:r>
            <a:r>
              <a:rPr lang="en-US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thread,</a:t>
            </a:r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開始執行直到拿完該</a:t>
            </a:r>
            <a:r>
              <a:rPr lang="en-US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thread</a:t>
            </a:r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所需資源。若一開始無法</a:t>
            </a:r>
            <a:r>
              <a:rPr lang="en-US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Safe,</a:t>
            </a:r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就印</a:t>
            </a:r>
            <a:r>
              <a:rPr lang="en-US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unsafe</a:t>
            </a:r>
            <a:endParaRPr lang="zh-TW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ustomer">
            <a:extLst>
              <a:ext uri="{FF2B5EF4-FFF2-40B4-BE49-F238E27FC236}">
                <a16:creationId xmlns:a16="http://schemas.microsoft.com/office/drawing/2014/main" id="{7B8E27A1-2F86-433A-A265-900FA6F4B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044575"/>
            <a:ext cx="11672888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直接连接符 7">
            <a:extLst>
              <a:ext uri="{FF2B5EF4-FFF2-40B4-BE49-F238E27FC236}">
                <a16:creationId xmlns:a16="http://schemas.microsoft.com/office/drawing/2014/main" id="{569CE227-D1A2-42E8-9688-E9C361EC9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5000"/>
            <a:ext cx="3940404" cy="0"/>
          </a:xfrm>
          <a:prstGeom prst="line">
            <a:avLst/>
          </a:prstGeom>
          <a:noFill/>
          <a:ln w="6350" cap="flat" cmpd="sng">
            <a:solidFill>
              <a:srgbClr val="A5A5A5"/>
            </a:solidFill>
            <a:bevel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340" name="直接连接符 8">
            <a:extLst>
              <a:ext uri="{FF2B5EF4-FFF2-40B4-BE49-F238E27FC236}">
                <a16:creationId xmlns:a16="http://schemas.microsoft.com/office/drawing/2014/main" id="{F7D552FC-3C57-4591-B7B8-B36DE9BFF0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7880" y="635000"/>
            <a:ext cx="3934120" cy="0"/>
          </a:xfrm>
          <a:prstGeom prst="line">
            <a:avLst/>
          </a:prstGeom>
          <a:noFill/>
          <a:ln w="6350" cap="flat" cmpd="sng">
            <a:solidFill>
              <a:srgbClr val="A5A5A5"/>
            </a:solidFill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341" name="文本框 9">
            <a:extLst>
              <a:ext uri="{FF2B5EF4-FFF2-40B4-BE49-F238E27FC236}">
                <a16:creationId xmlns:a16="http://schemas.microsoft.com/office/drawing/2014/main" id="{62E5AAC9-E44B-4109-8573-D442CF84E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172" y="346075"/>
            <a:ext cx="41296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solidFill>
                  <a:srgbClr val="000000"/>
                </a:solidFill>
                <a:latin typeface="Agency FB" panose="020B0503020202020204" pitchFamily="34" charset="0"/>
                <a:sym typeface="Agency FB" panose="020B0503020202020204" pitchFamily="34" charset="0"/>
              </a:rPr>
              <a:t>程式碼解釋 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ency FB" panose="020B0503020202020204" pitchFamily="34" charset="0"/>
              </a:rPr>
              <a:t>: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gency FB" panose="020B0503020202020204" pitchFamily="34" charset="0"/>
              </a:rPr>
              <a:t> 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gency FB" panose="020B0503020202020204" pitchFamily="34" charset="0"/>
              </a:rPr>
              <a:t>C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gency FB" panose="020B0503020202020204" pitchFamily="34" charset="0"/>
              </a:rPr>
              <a:t>ustomer</a:t>
            </a:r>
          </a:p>
        </p:txBody>
      </p:sp>
      <p:sp>
        <p:nvSpPr>
          <p:cNvPr id="14342" name="iS1ide-Rectangle 3">
            <a:extLst>
              <a:ext uri="{FF2B5EF4-FFF2-40B4-BE49-F238E27FC236}">
                <a16:creationId xmlns:a16="http://schemas.microsoft.com/office/drawing/2014/main" id="{35233E76-510B-42E2-B510-8C178DE3E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1822450"/>
            <a:ext cx="5002213" cy="5730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1E669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每條</a:t>
            </a:r>
            <a:r>
              <a:rPr lang="en-US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thread</a:t>
            </a:r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開始執行</a:t>
            </a:r>
            <a:r>
              <a:rPr lang="en-US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Request</a:t>
            </a:r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TW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release</a:t>
            </a:r>
            <a:r>
              <a:rPr lang="zh-TW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的動作</a:t>
            </a:r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9357EB1E-3B36-4345-995F-D1B350693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91" y="2922331"/>
            <a:ext cx="5968438" cy="3300669"/>
          </a:xfrm>
          <a:prstGeom prst="rect">
            <a:avLst/>
          </a:prstGeom>
        </p:spPr>
      </p:pic>
      <p:cxnSp>
        <p:nvCxnSpPr>
          <p:cNvPr id="8" name="直接连接符 7"/>
          <p:cNvCxnSpPr>
            <a:cxnSpLocks/>
            <a:endCxn id="10" idx="1"/>
          </p:cNvCxnSpPr>
          <p:nvPr/>
        </p:nvCxnSpPr>
        <p:spPr>
          <a:xfrm>
            <a:off x="0" y="635000"/>
            <a:ext cx="2921716" cy="1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  <a:stCxn id="10" idx="3"/>
          </p:cNvCxnSpPr>
          <p:nvPr/>
        </p:nvCxnSpPr>
        <p:spPr>
          <a:xfrm flipV="1">
            <a:off x="9130467" y="635000"/>
            <a:ext cx="3061533" cy="1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21716" y="356934"/>
            <a:ext cx="620875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dirty="0">
                <a:latin typeface="Agency FB" panose="020B0503020202020204" pitchFamily="34" charset="0"/>
              </a:rPr>
              <a:t>程式碼解釋 </a:t>
            </a:r>
            <a:r>
              <a:rPr lang="en-US" altLang="zh-TW" sz="3200" dirty="0">
                <a:latin typeface="Agency FB" panose="020B0503020202020204" pitchFamily="34" charset="0"/>
              </a:rPr>
              <a:t>:</a:t>
            </a:r>
            <a:r>
              <a:rPr lang="zh-TW" altLang="en-US" sz="3200" dirty="0">
                <a:latin typeface="Agency FB" panose="020B0503020202020204" pitchFamily="34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Request&amp;Release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資源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iS1ide-Rectangle 3">
            <a:extLst>
              <a:ext uri="{FF2B5EF4-FFF2-40B4-BE49-F238E27FC236}">
                <a16:creationId xmlns:a16="http://schemas.microsoft.com/office/drawing/2014/main" id="{18D8FB83-D265-4FF5-A479-83F49AE54AE4}"/>
              </a:ext>
            </a:extLst>
          </p:cNvPr>
          <p:cNvSpPr/>
          <p:nvPr/>
        </p:nvSpPr>
        <p:spPr>
          <a:xfrm>
            <a:off x="8517091" y="5287618"/>
            <a:ext cx="3547347" cy="731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zh-TW" dirty="0">
                <a:latin typeface="+mj-ea"/>
                <a:ea typeface="+mj-ea"/>
              </a:rPr>
              <a:t>若拿取資源後可完成，則</a:t>
            </a:r>
            <a:r>
              <a:rPr lang="en-US" altLang="zh-TW" dirty="0" err="1">
                <a:latin typeface="+mj-ea"/>
                <a:ea typeface="+mj-ea"/>
              </a:rPr>
              <a:t>cpu</a:t>
            </a:r>
            <a:r>
              <a:rPr lang="zh-TW" altLang="zh-TW" dirty="0">
                <a:latin typeface="+mj-ea"/>
                <a:ea typeface="+mj-ea"/>
              </a:rPr>
              <a:t>拿回</a:t>
            </a:r>
            <a:r>
              <a:rPr lang="en-US" altLang="zh-TW" dirty="0">
                <a:latin typeface="+mj-ea"/>
                <a:ea typeface="+mj-ea"/>
              </a:rPr>
              <a:t>thread</a:t>
            </a:r>
            <a:r>
              <a:rPr lang="zh-TW" altLang="zh-TW" dirty="0">
                <a:latin typeface="+mj-ea"/>
                <a:ea typeface="+mj-ea"/>
              </a:rPr>
              <a:t>的所有資源。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9311870-4060-46CF-AE53-AD00FED39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0" y="1121964"/>
            <a:ext cx="5711941" cy="5390706"/>
          </a:xfrm>
          <a:prstGeom prst="rect">
            <a:avLst/>
          </a:prstGeom>
        </p:spPr>
      </p:pic>
      <p:sp>
        <p:nvSpPr>
          <p:cNvPr id="4" name="iS1ide-Rectangle 3"/>
          <p:cNvSpPr/>
          <p:nvPr/>
        </p:nvSpPr>
        <p:spPr>
          <a:xfrm>
            <a:off x="5746128" y="1756316"/>
            <a:ext cx="6248401" cy="983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zh-TW" dirty="0">
                <a:latin typeface="+mj-ea"/>
                <a:ea typeface="+mj-ea"/>
              </a:rPr>
              <a:t>每條</a:t>
            </a:r>
            <a:r>
              <a:rPr lang="en-US" altLang="zh-TW" dirty="0">
                <a:latin typeface="+mj-ea"/>
                <a:ea typeface="+mj-ea"/>
              </a:rPr>
              <a:t>thread</a:t>
            </a:r>
            <a:r>
              <a:rPr lang="zh-TW" altLang="zh-TW" dirty="0">
                <a:latin typeface="+mj-ea"/>
                <a:ea typeface="+mj-ea"/>
              </a:rPr>
              <a:t>執行</a:t>
            </a:r>
            <a:r>
              <a:rPr lang="en-US" altLang="zh-TW" dirty="0">
                <a:latin typeface="+mj-ea"/>
                <a:ea typeface="+mj-ea"/>
              </a:rPr>
              <a:t>request</a:t>
            </a:r>
            <a:r>
              <a:rPr lang="zh-TW" altLang="zh-TW" dirty="0">
                <a:latin typeface="+mj-ea"/>
                <a:ea typeface="+mj-ea"/>
              </a:rPr>
              <a:t>的動作，若</a:t>
            </a:r>
            <a:r>
              <a:rPr lang="en-US" altLang="zh-TW" dirty="0">
                <a:latin typeface="+mj-ea"/>
                <a:ea typeface="+mj-ea"/>
              </a:rPr>
              <a:t>request&gt;need</a:t>
            </a:r>
            <a:r>
              <a:rPr lang="zh-TW" altLang="zh-TW" dirty="0">
                <a:latin typeface="+mj-ea"/>
                <a:ea typeface="+mj-ea"/>
              </a:rPr>
              <a:t>，則否決需求；</a:t>
            </a:r>
            <a:r>
              <a:rPr lang="en-US" altLang="zh-TW" dirty="0">
                <a:latin typeface="+mj-ea"/>
                <a:ea typeface="+mj-ea"/>
              </a:rPr>
              <a:t>request&lt;=need</a:t>
            </a:r>
            <a:r>
              <a:rPr lang="zh-TW" altLang="zh-TW" dirty="0">
                <a:latin typeface="+mj-ea"/>
                <a:ea typeface="+mj-ea"/>
              </a:rPr>
              <a:t>時，判斷資源是否足以分配，夠的話就分配給該</a:t>
            </a:r>
            <a:r>
              <a:rPr lang="en-US" altLang="zh-TW" dirty="0">
                <a:latin typeface="+mj-ea"/>
                <a:ea typeface="+mj-ea"/>
              </a:rPr>
              <a:t>Thread</a:t>
            </a:r>
            <a:r>
              <a:rPr lang="zh-TW" altLang="zh-TW" dirty="0">
                <a:latin typeface="+mj-ea"/>
                <a:ea typeface="+mj-ea"/>
              </a:rPr>
              <a:t>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18565D6-8D3D-4AE1-847E-78247BE2B4D9}"/>
              </a:ext>
            </a:extLst>
          </p:cNvPr>
          <p:cNvSpPr txBox="1"/>
          <p:nvPr/>
        </p:nvSpPr>
        <p:spPr>
          <a:xfrm>
            <a:off x="5838417" y="1447220"/>
            <a:ext cx="3570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3"/>
                </a:solidFill>
              </a:rPr>
              <a:t>//</a:t>
            </a:r>
            <a:r>
              <a:rPr lang="zh-TW" altLang="en-US" sz="1400" dirty="0">
                <a:solidFill>
                  <a:schemeClr val="accent3"/>
                </a:solidFill>
              </a:rPr>
              <a:t> 要求資源，</a:t>
            </a:r>
            <a:r>
              <a:rPr lang="en-US" altLang="zh-TW" sz="1400" dirty="0">
                <a:solidFill>
                  <a:schemeClr val="accent3"/>
                </a:solidFill>
              </a:rPr>
              <a:t>return 0 </a:t>
            </a:r>
            <a:r>
              <a:rPr lang="zh-TW" altLang="en-US" sz="1400" dirty="0">
                <a:solidFill>
                  <a:schemeClr val="accent3"/>
                </a:solidFill>
              </a:rPr>
              <a:t>代表</a:t>
            </a:r>
            <a:r>
              <a:rPr lang="en-US" altLang="zh-TW" sz="1400" dirty="0">
                <a:solidFill>
                  <a:schemeClr val="accent3"/>
                </a:solidFill>
              </a:rPr>
              <a:t>request</a:t>
            </a:r>
            <a:r>
              <a:rPr lang="zh-TW" altLang="en-US" sz="1400" dirty="0">
                <a:solidFill>
                  <a:schemeClr val="accent3"/>
                </a:solidFill>
              </a:rPr>
              <a:t>沒有通過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92AAA4A-3FE0-4F6D-99AF-900DFB1871BC}"/>
              </a:ext>
            </a:extLst>
          </p:cNvPr>
          <p:cNvSpPr txBox="1"/>
          <p:nvPr/>
        </p:nvSpPr>
        <p:spPr>
          <a:xfrm>
            <a:off x="4013379" y="4247255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3"/>
                </a:solidFill>
              </a:rPr>
              <a:t>//</a:t>
            </a:r>
            <a:r>
              <a:rPr lang="zh-TW" altLang="en-US" sz="1400" dirty="0">
                <a:solidFill>
                  <a:schemeClr val="accent3"/>
                </a:solidFill>
              </a:rPr>
              <a:t> 如果給資源後是</a:t>
            </a:r>
            <a:r>
              <a:rPr lang="en-US" altLang="zh-TW" sz="1400" dirty="0">
                <a:solidFill>
                  <a:schemeClr val="accent3"/>
                </a:solidFill>
              </a:rPr>
              <a:t>safe</a:t>
            </a:r>
            <a:endParaRPr lang="zh-TW" altLang="en-US" sz="1400" dirty="0">
              <a:solidFill>
                <a:schemeClr val="accent3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BF4D3D-4580-4590-A78C-2F57EEE7698A}"/>
              </a:ext>
            </a:extLst>
          </p:cNvPr>
          <p:cNvSpPr txBox="1"/>
          <p:nvPr/>
        </p:nvSpPr>
        <p:spPr>
          <a:xfrm>
            <a:off x="4013379" y="4708446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3"/>
                </a:solidFill>
              </a:rPr>
              <a:t>//</a:t>
            </a:r>
            <a:r>
              <a:rPr lang="zh-TW" altLang="en-US" sz="1400" dirty="0">
                <a:solidFill>
                  <a:schemeClr val="accent3"/>
                </a:solidFill>
              </a:rPr>
              <a:t> 拿資源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3840C4-97F3-436E-BEC3-3FC6C6C7E5F6}"/>
              </a:ext>
            </a:extLst>
          </p:cNvPr>
          <p:cNvSpPr txBox="1"/>
          <p:nvPr/>
        </p:nvSpPr>
        <p:spPr>
          <a:xfrm>
            <a:off x="1526274" y="3663428"/>
            <a:ext cx="3448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3"/>
                </a:solidFill>
              </a:rPr>
              <a:t>//</a:t>
            </a:r>
            <a:r>
              <a:rPr lang="zh-TW" altLang="en-US" sz="1400" dirty="0">
                <a:solidFill>
                  <a:schemeClr val="accent3"/>
                </a:solidFill>
              </a:rPr>
              <a:t> 如果</a:t>
            </a:r>
            <a:r>
              <a:rPr lang="en-US" altLang="zh-TW" sz="1400" dirty="0">
                <a:solidFill>
                  <a:schemeClr val="accent3"/>
                </a:solidFill>
              </a:rPr>
              <a:t>request&lt;available = resources</a:t>
            </a:r>
            <a:r>
              <a:rPr lang="zh-TW" altLang="en-US" sz="1400" dirty="0">
                <a:solidFill>
                  <a:schemeClr val="accent3"/>
                </a:solidFill>
              </a:rPr>
              <a:t>不夠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185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DC23106-A635-4405-9135-0C3E5A13C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7" y="847886"/>
            <a:ext cx="7038035" cy="5892308"/>
          </a:xfrm>
          <a:prstGeom prst="rect">
            <a:avLst/>
          </a:prstGeom>
        </p:spPr>
      </p:pic>
      <p:cxnSp>
        <p:nvCxnSpPr>
          <p:cNvPr id="8" name="直接连接符 7"/>
          <p:cNvCxnSpPr>
            <a:cxnSpLocks/>
          </p:cNvCxnSpPr>
          <p:nvPr/>
        </p:nvCxnSpPr>
        <p:spPr>
          <a:xfrm>
            <a:off x="0" y="567264"/>
            <a:ext cx="37930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8451774" y="584198"/>
            <a:ext cx="374022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837208" y="281753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dirty="0">
                <a:latin typeface="Agency FB" panose="020B0503020202020204" pitchFamily="34" charset="0"/>
              </a:rPr>
              <a:t>程式碼解釋 </a:t>
            </a:r>
            <a:r>
              <a:rPr lang="en-US" altLang="zh-TW" sz="3200" dirty="0">
                <a:latin typeface="Agency FB" panose="020B0503020202020204" pitchFamily="34" charset="0"/>
              </a:rPr>
              <a:t>:</a:t>
            </a:r>
            <a:r>
              <a:rPr lang="zh-TW" altLang="en-US" sz="3200" dirty="0">
                <a:latin typeface="Agency FB" panose="020B0503020202020204" pitchFamily="34" charset="0"/>
              </a:rPr>
              <a:t> 安全性檢查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4" name="iS1ide-Rectangle 3"/>
          <p:cNvSpPr/>
          <p:nvPr/>
        </p:nvSpPr>
        <p:spPr>
          <a:xfrm>
            <a:off x="6575989" y="4222865"/>
            <a:ext cx="5002671" cy="988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TW" altLang="zh-TW" dirty="0">
                <a:latin typeface="+mj-ea"/>
                <a:ea typeface="+mj-ea"/>
              </a:rPr>
              <a:t>若</a:t>
            </a:r>
            <a:r>
              <a:rPr lang="en-US" altLang="zh-TW" dirty="0">
                <a:latin typeface="+mj-ea"/>
                <a:ea typeface="+mj-ea"/>
              </a:rPr>
              <a:t>request</a:t>
            </a:r>
            <a:r>
              <a:rPr lang="zh-TW" altLang="zh-TW" dirty="0">
                <a:latin typeface="+mj-ea"/>
                <a:ea typeface="+mj-ea"/>
              </a:rPr>
              <a:t>成立，把資源</a:t>
            </a:r>
            <a:r>
              <a:rPr lang="zh-TW" altLang="zh-TW" u="sng" dirty="0">
                <a:solidFill>
                  <a:srgbClr val="FFC000"/>
                </a:solidFill>
                <a:latin typeface="+mj-ea"/>
                <a:ea typeface="+mj-ea"/>
              </a:rPr>
              <a:t>預先</a:t>
            </a:r>
            <a:r>
              <a:rPr lang="zh-TW" altLang="zh-TW" dirty="0">
                <a:latin typeface="+mj-ea"/>
                <a:ea typeface="+mj-ea"/>
              </a:rPr>
              <a:t>非配給某</a:t>
            </a:r>
            <a:r>
              <a:rPr lang="en-US" altLang="zh-TW" dirty="0">
                <a:latin typeface="+mj-ea"/>
                <a:ea typeface="+mj-ea"/>
              </a:rPr>
              <a:t>thread</a:t>
            </a:r>
            <a:r>
              <a:rPr lang="zh-TW" altLang="zh-TW" dirty="0">
                <a:latin typeface="+mj-ea"/>
                <a:ea typeface="+mj-ea"/>
              </a:rPr>
              <a:t>，若非</a:t>
            </a:r>
            <a:r>
              <a:rPr lang="en-US" altLang="zh-TW" dirty="0">
                <a:latin typeface="+mj-ea"/>
                <a:ea typeface="+mj-ea"/>
              </a:rPr>
              <a:t>safe</a:t>
            </a:r>
            <a:r>
              <a:rPr lang="zh-TW" altLang="zh-TW" dirty="0">
                <a:latin typeface="+mj-ea"/>
                <a:ea typeface="+mj-ea"/>
              </a:rPr>
              <a:t>則不將資源分配給該</a:t>
            </a:r>
            <a:r>
              <a:rPr lang="en-US" altLang="zh-TW" dirty="0">
                <a:latin typeface="+mj-ea"/>
                <a:ea typeface="+mj-ea"/>
              </a:rPr>
              <a:t>thread</a:t>
            </a:r>
            <a:endParaRPr lang="zh-TW" altLang="zh-TW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5D5390-9632-43B0-A0E3-226B60261853}"/>
              </a:ext>
            </a:extLst>
          </p:cNvPr>
          <p:cNvSpPr txBox="1"/>
          <p:nvPr/>
        </p:nvSpPr>
        <p:spPr>
          <a:xfrm>
            <a:off x="6096000" y="926880"/>
            <a:ext cx="5040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3"/>
                </a:solidFill>
              </a:rPr>
              <a:t>//</a:t>
            </a:r>
            <a:r>
              <a:rPr lang="zh-TW" altLang="en-US" sz="1400" dirty="0">
                <a:solidFill>
                  <a:schemeClr val="accent3"/>
                </a:solidFill>
              </a:rPr>
              <a:t> 因為是假設給資源，所以需用</a:t>
            </a:r>
            <a:r>
              <a:rPr lang="en-US" altLang="zh-TW" sz="1400" dirty="0">
                <a:solidFill>
                  <a:schemeClr val="accent3"/>
                </a:solidFill>
              </a:rPr>
              <a:t>temp</a:t>
            </a:r>
            <a:r>
              <a:rPr lang="zh-TW" altLang="en-US" sz="1400" dirty="0">
                <a:solidFill>
                  <a:schemeClr val="accent3"/>
                </a:solidFill>
              </a:rPr>
              <a:t>，才不會改到原本的變數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2DDC18-A21A-4F8A-A81F-F635D679F874}"/>
              </a:ext>
            </a:extLst>
          </p:cNvPr>
          <p:cNvSpPr txBox="1"/>
          <p:nvPr/>
        </p:nvSpPr>
        <p:spPr>
          <a:xfrm>
            <a:off x="5131633" y="1646481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3"/>
                </a:solidFill>
              </a:rPr>
              <a:t>//</a:t>
            </a:r>
            <a:r>
              <a:rPr lang="zh-TW" altLang="en-US" sz="1400" dirty="0">
                <a:solidFill>
                  <a:schemeClr val="accent3"/>
                </a:solidFill>
              </a:rPr>
              <a:t> 設定</a:t>
            </a:r>
            <a:r>
              <a:rPr lang="en-US" altLang="zh-TW" sz="1400" dirty="0">
                <a:solidFill>
                  <a:schemeClr val="accent3"/>
                </a:solidFill>
              </a:rPr>
              <a:t>temp</a:t>
            </a:r>
            <a:r>
              <a:rPr lang="zh-TW" altLang="en-US" sz="1400" dirty="0">
                <a:solidFill>
                  <a:schemeClr val="accent3"/>
                </a:solidFill>
              </a:rPr>
              <a:t>的值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03B1A6-E2A2-4C60-B45F-D159741EA474}"/>
              </a:ext>
            </a:extLst>
          </p:cNvPr>
          <p:cNvSpPr txBox="1"/>
          <p:nvPr/>
        </p:nvSpPr>
        <p:spPr>
          <a:xfrm>
            <a:off x="4977746" y="278078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3"/>
                </a:solidFill>
              </a:rPr>
              <a:t>//</a:t>
            </a:r>
            <a:r>
              <a:rPr lang="zh-TW" altLang="en-US" sz="1400" dirty="0">
                <a:solidFill>
                  <a:schemeClr val="accent3"/>
                </a:solidFill>
              </a:rPr>
              <a:t>假設分配資源給該</a:t>
            </a:r>
            <a:r>
              <a:rPr lang="en-US" altLang="zh-TW" sz="1400" dirty="0">
                <a:solidFill>
                  <a:schemeClr val="accent3"/>
                </a:solidFill>
              </a:rPr>
              <a:t>process</a:t>
            </a:r>
            <a:endParaRPr lang="zh-TW" altLang="en-US" sz="1400" dirty="0">
              <a:solidFill>
                <a:schemeClr val="accent3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FADD16D-9E1E-4431-8EFF-D24FF3728226}"/>
              </a:ext>
            </a:extLst>
          </p:cNvPr>
          <p:cNvSpPr txBox="1"/>
          <p:nvPr/>
        </p:nvSpPr>
        <p:spPr>
          <a:xfrm>
            <a:off x="4977746" y="3794040"/>
            <a:ext cx="3474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3"/>
                </a:solidFill>
              </a:rPr>
              <a:t>//</a:t>
            </a:r>
            <a:r>
              <a:rPr lang="zh-TW" altLang="en-US" sz="1400" dirty="0">
                <a:solidFill>
                  <a:schemeClr val="accent3"/>
                </a:solidFill>
              </a:rPr>
              <a:t> 剩下資源，是否可以讓其他</a:t>
            </a:r>
            <a:r>
              <a:rPr lang="en-US" altLang="zh-TW" sz="1400" dirty="0">
                <a:solidFill>
                  <a:schemeClr val="accent3"/>
                </a:solidFill>
              </a:rPr>
              <a:t>process</a:t>
            </a:r>
            <a:r>
              <a:rPr lang="zh-TW" altLang="en-US" sz="1400" dirty="0">
                <a:solidFill>
                  <a:schemeClr val="accent3"/>
                </a:solidFill>
              </a:rPr>
              <a:t>完成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60AE34-1C1F-4447-B1AE-415D6B200691}"/>
              </a:ext>
            </a:extLst>
          </p:cNvPr>
          <p:cNvSpPr txBox="1"/>
          <p:nvPr/>
        </p:nvSpPr>
        <p:spPr>
          <a:xfrm>
            <a:off x="4488872" y="5768992"/>
            <a:ext cx="3692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3"/>
                </a:solidFill>
              </a:rPr>
              <a:t>//</a:t>
            </a:r>
            <a:r>
              <a:rPr lang="zh-TW" altLang="en-US" sz="1400" dirty="0">
                <a:solidFill>
                  <a:schemeClr val="accent3"/>
                </a:solidFill>
              </a:rPr>
              <a:t> 若可以讓其他</a:t>
            </a:r>
            <a:r>
              <a:rPr lang="en-US" altLang="zh-TW" sz="1400" dirty="0">
                <a:solidFill>
                  <a:schemeClr val="accent3"/>
                </a:solidFill>
              </a:rPr>
              <a:t>process</a:t>
            </a:r>
            <a:r>
              <a:rPr lang="zh-TW" altLang="en-US" sz="1400" dirty="0">
                <a:solidFill>
                  <a:schemeClr val="accent3"/>
                </a:solidFill>
              </a:rPr>
              <a:t>完成，</a:t>
            </a:r>
            <a:r>
              <a:rPr lang="en-US" altLang="zh-TW" sz="1400" dirty="0">
                <a:solidFill>
                  <a:schemeClr val="accent3"/>
                </a:solidFill>
              </a:rPr>
              <a:t>need</a:t>
            </a:r>
            <a:r>
              <a:rPr lang="zh-TW" altLang="en-US" sz="1400" dirty="0">
                <a:solidFill>
                  <a:schemeClr val="accent3"/>
                </a:solidFill>
              </a:rPr>
              <a:t>應當歸零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797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59909" y="2609336"/>
            <a:ext cx="233429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Difficulty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37">
            <a:extLst>
              <a:ext uri="{FF2B5EF4-FFF2-40B4-BE49-F238E27FC236}">
                <a16:creationId xmlns:a16="http://schemas.microsoft.com/office/drawing/2014/main" id="{D7425E38-6FD0-447D-A79E-606F1C0C0DE7}"/>
              </a:ext>
            </a:extLst>
          </p:cNvPr>
          <p:cNvSpPr txBox="1"/>
          <p:nvPr/>
        </p:nvSpPr>
        <p:spPr>
          <a:xfrm>
            <a:off x="4859909" y="3731960"/>
            <a:ext cx="625803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process </a:t>
            </a:r>
            <a:r>
              <a:rPr lang="zh-TW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資源的拿取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問題、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Printing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問題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85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cxnSpLocks/>
            <a:endCxn id="43" idx="1"/>
          </p:cNvCxnSpPr>
          <p:nvPr/>
        </p:nvCxnSpPr>
        <p:spPr>
          <a:xfrm>
            <a:off x="0" y="635000"/>
            <a:ext cx="3671490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cxnSpLocks/>
            <a:stCxn id="43" idx="3"/>
          </p:cNvCxnSpPr>
          <p:nvPr/>
        </p:nvCxnSpPr>
        <p:spPr>
          <a:xfrm flipV="1">
            <a:off x="8529295" y="635000"/>
            <a:ext cx="3662705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671490" y="345292"/>
            <a:ext cx="485780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dirty="0">
                <a:latin typeface="+mj-ea"/>
                <a:ea typeface="+mj-ea"/>
              </a:rPr>
              <a:t>Q1:PROCESS </a:t>
            </a:r>
            <a:r>
              <a:rPr lang="zh-TW" altLang="zh-TW" sz="3200" dirty="0">
                <a:latin typeface="Agency FB" panose="020B0503020202020204" pitchFamily="34" charset="0"/>
              </a:rPr>
              <a:t>資源的拿取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D61167BB-6D5E-4EB4-AABA-90C976C51F4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33548" y="1112010"/>
            <a:ext cx="3952660" cy="548457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B29DC0F-FA14-405F-8A64-6B8C2EB284E8}"/>
              </a:ext>
            </a:extLst>
          </p:cNvPr>
          <p:cNvSpPr/>
          <p:nvPr/>
        </p:nvSpPr>
        <p:spPr>
          <a:xfrm>
            <a:off x="780488" y="1624247"/>
            <a:ext cx="2084387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zh-TW" dirty="0"/>
              <a:t>問題的發生</a:t>
            </a:r>
            <a:r>
              <a:rPr lang="en-US" altLang="zh-TW" dirty="0"/>
              <a:t>:</a:t>
            </a:r>
            <a:endParaRPr lang="zh-TW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3E1D2-624C-4D0A-B7D4-FC8C79094C08}"/>
              </a:ext>
            </a:extLst>
          </p:cNvPr>
          <p:cNvSpPr/>
          <p:nvPr/>
        </p:nvSpPr>
        <p:spPr>
          <a:xfrm>
            <a:off x="780488" y="2225093"/>
            <a:ext cx="295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資源</a:t>
            </a:r>
            <a:r>
              <a:rPr lang="en-US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REQUEST</a:t>
            </a:r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時的數量</a:t>
            </a:r>
            <a:r>
              <a:rPr lang="en-US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=[Need]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AE0207-98FF-4B00-8C49-8E42A569FAAA}"/>
              </a:ext>
            </a:extLst>
          </p:cNvPr>
          <p:cNvSpPr/>
          <p:nvPr/>
        </p:nvSpPr>
        <p:spPr>
          <a:xfrm>
            <a:off x="780487" y="3974385"/>
            <a:ext cx="2696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資源</a:t>
            </a:r>
            <a:r>
              <a:rPr lang="en-US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REQUEST</a:t>
            </a:r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時的數量</a:t>
            </a:r>
            <a:endParaRPr lang="en-US" altLang="zh-TW" kern="0" dirty="0">
              <a:solidFill>
                <a:srgbClr val="000000"/>
              </a:solidFill>
              <a:latin typeface="PMingLiu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en-US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&lt;=[Need]</a:t>
            </a:r>
            <a:endParaRPr lang="zh-TW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9241020-DE11-46BF-B643-C6E2A98D7AC4}"/>
              </a:ext>
            </a:extLst>
          </p:cNvPr>
          <p:cNvSpPr/>
          <p:nvPr/>
        </p:nvSpPr>
        <p:spPr>
          <a:xfrm>
            <a:off x="780487" y="3419706"/>
            <a:ext cx="2084387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dirty="0"/>
              <a:t>解決方法</a:t>
            </a:r>
            <a:r>
              <a:rPr lang="en-US" altLang="zh-TW" dirty="0"/>
              <a:t>:</a:t>
            </a:r>
            <a:endParaRPr lang="zh-TW" alt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D5715E-CFAA-45FE-B7C1-BE8DD0963643}"/>
              </a:ext>
            </a:extLst>
          </p:cNvPr>
          <p:cNvSpPr/>
          <p:nvPr/>
        </p:nvSpPr>
        <p:spPr>
          <a:xfrm>
            <a:off x="5052480" y="2496368"/>
            <a:ext cx="701227" cy="1811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7EFC60C-240B-43FC-B5B3-A74CF86D41BA}"/>
              </a:ext>
            </a:extLst>
          </p:cNvPr>
          <p:cNvSpPr/>
          <p:nvPr/>
        </p:nvSpPr>
        <p:spPr>
          <a:xfrm>
            <a:off x="5359264" y="1670972"/>
            <a:ext cx="701227" cy="12927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D892C844-DC2A-43FC-B155-2BED98E3600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891869" y="1112010"/>
            <a:ext cx="3952660" cy="5484572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1CD951ED-3ECA-4B0D-B114-C057F5446CFB}"/>
              </a:ext>
            </a:extLst>
          </p:cNvPr>
          <p:cNvSpPr/>
          <p:nvPr/>
        </p:nvSpPr>
        <p:spPr>
          <a:xfrm>
            <a:off x="9462500" y="1709119"/>
            <a:ext cx="701227" cy="1477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60BD398-548E-4CE9-945A-4E6C4351E6FF}"/>
              </a:ext>
            </a:extLst>
          </p:cNvPr>
          <p:cNvSpPr/>
          <p:nvPr/>
        </p:nvSpPr>
        <p:spPr>
          <a:xfrm>
            <a:off x="8672243" y="2633707"/>
            <a:ext cx="790258" cy="1936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ECD43F9-FCAB-4F68-BA4C-BDC1394A9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5362575"/>
            <a:ext cx="4992688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301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8" grpId="0"/>
      <p:bldP spid="60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cxnSpLocks/>
            <a:endCxn id="43" idx="1"/>
          </p:cNvCxnSpPr>
          <p:nvPr/>
        </p:nvCxnSpPr>
        <p:spPr>
          <a:xfrm>
            <a:off x="0" y="635000"/>
            <a:ext cx="4896377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cxnSpLocks/>
            <a:stCxn id="43" idx="3"/>
          </p:cNvCxnSpPr>
          <p:nvPr/>
        </p:nvCxnSpPr>
        <p:spPr>
          <a:xfrm flipV="1">
            <a:off x="7304409" y="635000"/>
            <a:ext cx="4887591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896377" y="345292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dirty="0">
                <a:latin typeface="+mj-ea"/>
                <a:ea typeface="+mj-ea"/>
              </a:rPr>
              <a:t>Q2:Printing</a:t>
            </a:r>
            <a:endParaRPr lang="zh-TW" altLang="zh-TW" sz="3200" dirty="0">
              <a:latin typeface="Agency FB" panose="020B0503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B29DC0F-FA14-405F-8A64-6B8C2EB284E8}"/>
              </a:ext>
            </a:extLst>
          </p:cNvPr>
          <p:cNvSpPr/>
          <p:nvPr/>
        </p:nvSpPr>
        <p:spPr>
          <a:xfrm>
            <a:off x="812142" y="1182800"/>
            <a:ext cx="2084387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zh-TW" dirty="0"/>
              <a:t>問題的發生</a:t>
            </a:r>
            <a:r>
              <a:rPr lang="en-US" altLang="zh-TW" dirty="0"/>
              <a:t>:</a:t>
            </a:r>
            <a:endParaRPr lang="zh-TW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3E1D2-624C-4D0A-B7D4-FC8C79094C08}"/>
              </a:ext>
            </a:extLst>
          </p:cNvPr>
          <p:cNvSpPr/>
          <p:nvPr/>
        </p:nvSpPr>
        <p:spPr>
          <a:xfrm>
            <a:off x="812142" y="1552132"/>
            <a:ext cx="5415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若有一個以上的</a:t>
            </a:r>
            <a:r>
              <a:rPr lang="en-US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process</a:t>
            </a:r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同時提出要求時，會因為</a:t>
            </a:r>
            <a:r>
              <a:rPr lang="en-US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race condition</a:t>
            </a:r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的關係同時</a:t>
            </a:r>
            <a:r>
              <a:rPr lang="en-US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print</a:t>
            </a:r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出亂碼</a:t>
            </a:r>
            <a:endParaRPr lang="zh-TW" altLang="en-US" kern="0" dirty="0">
              <a:solidFill>
                <a:srgbClr val="000000"/>
              </a:solidFill>
              <a:latin typeface="PMingLiu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AE0207-98FF-4B00-8C49-8E42A569FAAA}"/>
              </a:ext>
            </a:extLst>
          </p:cNvPr>
          <p:cNvSpPr/>
          <p:nvPr/>
        </p:nvSpPr>
        <p:spPr>
          <a:xfrm>
            <a:off x="7304409" y="1552132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程式碼中加入</a:t>
            </a:r>
            <a:r>
              <a:rPr lang="en-US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lock</a:t>
            </a:r>
            <a:r>
              <a:rPr lang="zh-TW" altLang="zh-TW" kern="0" dirty="0">
                <a:solidFill>
                  <a:srgbClr val="000000"/>
                </a:solidFill>
                <a:latin typeface="PMingLiu" panose="02020500000000000000" pitchFamily="18" charset="-120"/>
                <a:ea typeface="新細明體" panose="02020500000000000000" pitchFamily="18" charset="-120"/>
              </a:rPr>
              <a:t>，解決同步問題</a:t>
            </a:r>
            <a:endParaRPr lang="zh-TW" altLang="en-US" kern="0" dirty="0">
              <a:solidFill>
                <a:srgbClr val="000000"/>
              </a:solidFill>
              <a:latin typeface="PMingLiu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9241020-DE11-46BF-B643-C6E2A98D7AC4}"/>
              </a:ext>
            </a:extLst>
          </p:cNvPr>
          <p:cNvSpPr/>
          <p:nvPr/>
        </p:nvSpPr>
        <p:spPr>
          <a:xfrm>
            <a:off x="7339374" y="1182800"/>
            <a:ext cx="2084387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dirty="0"/>
              <a:t>解決方法</a:t>
            </a:r>
            <a:r>
              <a:rPr lang="en-US" altLang="zh-TW" dirty="0"/>
              <a:t>:</a:t>
            </a:r>
            <a:endParaRPr lang="zh-TW" altLang="zh-TW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93F068AF-EF4A-423A-ACB9-280141B05114}"/>
              </a:ext>
            </a:extLst>
          </p:cNvPr>
          <p:cNvGrpSpPr/>
          <p:nvPr/>
        </p:nvGrpSpPr>
        <p:grpSpPr>
          <a:xfrm>
            <a:off x="821688" y="2229215"/>
            <a:ext cx="5274312" cy="4208862"/>
            <a:chOff x="4188187" y="722916"/>
            <a:chExt cx="5274312" cy="4208862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2C9CAB0-A48B-4989-A8BD-954526DD23F9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87" y="722916"/>
              <a:ext cx="5274310" cy="4208862"/>
            </a:xfrm>
            <a:prstGeom prst="rect">
              <a:avLst/>
            </a:prstGeom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CD951ED-3ECA-4B0D-B114-C057F5446CFB}"/>
                </a:ext>
              </a:extLst>
            </p:cNvPr>
            <p:cNvSpPr/>
            <p:nvPr/>
          </p:nvSpPr>
          <p:spPr>
            <a:xfrm>
              <a:off x="4188189" y="2775686"/>
              <a:ext cx="5274310" cy="212263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087E43DD-4D1E-431B-9306-71E86A8168F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44" y="2623807"/>
            <a:ext cx="3912870" cy="3164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2F522FA6-37E9-4019-9C4C-D7A05B7E044C}"/>
              </a:ext>
            </a:extLst>
          </p:cNvPr>
          <p:cNvGrpSpPr/>
          <p:nvPr/>
        </p:nvGrpSpPr>
        <p:grpSpPr>
          <a:xfrm>
            <a:off x="812142" y="1088111"/>
            <a:ext cx="5473630" cy="5380717"/>
            <a:chOff x="753743" y="1185480"/>
            <a:chExt cx="5473630" cy="53165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08A308B-0ED1-4036-8004-AFA6E35E89AF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43" y="1185480"/>
              <a:ext cx="5473630" cy="531650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666FCB0-561A-44F0-92F9-35CD3A0C482F}"/>
                </a:ext>
              </a:extLst>
            </p:cNvPr>
            <p:cNvSpPr txBox="1"/>
            <p:nvPr/>
          </p:nvSpPr>
          <p:spPr>
            <a:xfrm>
              <a:off x="5211519" y="6043425"/>
              <a:ext cx="88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highlight>
                    <a:srgbClr val="00FF00"/>
                  </a:highlight>
                  <a:latin typeface="+mj-ea"/>
                  <a:ea typeface="+mj-ea"/>
                </a:rPr>
                <a:t>實作後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681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084302" y="2921168"/>
            <a:ext cx="1545616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Demo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97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190145" y="345292"/>
            <a:ext cx="181171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3200" dirty="0">
                <a:latin typeface="Agency FB" panose="020B0503020202020204" pitchFamily="34" charset="0"/>
              </a:rPr>
              <a:t>Demo </a:t>
            </a:r>
            <a:r>
              <a:rPr lang="zh-TW" altLang="en-US" sz="3200" dirty="0">
                <a:latin typeface="Agency FB" panose="020B0503020202020204" pitchFamily="34" charset="0"/>
              </a:rPr>
              <a:t>影片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B8A23207-AF22-4D0F-9D00-6F9AF667191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142" y="0"/>
            <a:ext cx="12192000" cy="68579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80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 flipV="1">
            <a:off x="2354534" y="3098800"/>
            <a:ext cx="256632" cy="10477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155950" y="0"/>
            <a:ext cx="5880100" cy="2400738"/>
            <a:chOff x="3155950" y="0"/>
            <a:chExt cx="5880100" cy="2400738"/>
          </a:xfrm>
        </p:grpSpPr>
        <p:sp>
          <p:nvSpPr>
            <p:cNvPr id="2" name="等腰三角形 1"/>
            <p:cNvSpPr/>
            <p:nvPr/>
          </p:nvSpPr>
          <p:spPr>
            <a:xfrm flipV="1">
              <a:off x="3155950" y="0"/>
              <a:ext cx="5880100" cy="24007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647525" y="538769"/>
              <a:ext cx="289694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CONTENTS</a:t>
              </a:r>
              <a:endParaRPr lang="zh-CN" altLang="en-US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1898647" y="3362324"/>
            <a:ext cx="1168402" cy="11684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4307416" y="3372563"/>
            <a:ext cx="1168402" cy="1168402"/>
          </a:xfrm>
          <a:prstGeom prst="ellips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716183" y="3362324"/>
            <a:ext cx="1168402" cy="11684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124950" y="3372563"/>
            <a:ext cx="1168402" cy="1168402"/>
          </a:xfrm>
          <a:prstGeom prst="ellips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8709200" y="390818"/>
            <a:ext cx="1303474" cy="10810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" y="5629275"/>
            <a:ext cx="1481567" cy="122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等腰三角形 21"/>
          <p:cNvSpPr/>
          <p:nvPr/>
        </p:nvSpPr>
        <p:spPr>
          <a:xfrm flipV="1">
            <a:off x="4763301" y="3098800"/>
            <a:ext cx="256632" cy="10477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V="1">
            <a:off x="7172068" y="3098800"/>
            <a:ext cx="256632" cy="10477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flipV="1">
            <a:off x="9580835" y="3098800"/>
            <a:ext cx="256632" cy="10477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035450" y="3623359"/>
            <a:ext cx="89479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gency FB" panose="020B0503020202020204" pitchFamily="34" charset="0"/>
              </a:rPr>
              <a:t>Intro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330613" y="3633598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gency FB" panose="020B0503020202020204" pitchFamily="34" charset="0"/>
              </a:rPr>
              <a:t>Theory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49779" y="363359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gency FB" panose="020B0503020202020204" pitchFamily="34" charset="0"/>
              </a:rPr>
              <a:t>Code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08854" y="3633598"/>
            <a:ext cx="100059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gency FB" panose="020B0503020202020204" pitchFamily="34" charset="0"/>
              </a:rPr>
              <a:t>Demo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3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76005" y="2920676"/>
            <a:ext cx="323999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Thank you!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6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59909" y="2609336"/>
            <a:ext cx="3150221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Introduction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59909" y="3731960"/>
            <a:ext cx="625803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問題描述、背景知識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86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88699603-97A5-42A8-8BB5-590DEA23C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50" y="1277635"/>
            <a:ext cx="4233806" cy="4242447"/>
          </a:xfrm>
          <a:prstGeom prst="rect">
            <a:avLst/>
          </a:prstGeom>
        </p:spPr>
      </p:pic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29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dirty="0">
                <a:latin typeface="Agency FB" panose="020B0503020202020204" pitchFamily="34" charset="0"/>
              </a:rPr>
              <a:t>問題描述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DDB4508-DC0D-4F39-8840-41D5E21E6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30" y="2493849"/>
            <a:ext cx="1037069" cy="108199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10E71FC-ED43-4376-802A-030BF2E2B1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423" y="2217878"/>
            <a:ext cx="1471978" cy="1471978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67E552A5-9A93-4DCB-8DAF-4D5AB5873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35" y="4939494"/>
            <a:ext cx="1402072" cy="1402072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7D42B98-36F1-419E-A1D6-8451CCBD3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97" y="4894614"/>
            <a:ext cx="1382500" cy="138250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C29BA237-5EDA-4027-BD60-BF0879B31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802">
            <a:off x="7499371" y="4928241"/>
            <a:ext cx="1037069" cy="108199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23B6086-5401-4407-A2CB-D26BB8F3A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94574" flipV="1">
            <a:off x="3950207" y="5017471"/>
            <a:ext cx="1037069" cy="1005219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C1BF621A-DBEB-4B77-9BEB-BA8BF5252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39529" y="2412869"/>
            <a:ext cx="1037068" cy="1081997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DA0A0C5-8BC9-461A-976A-2D5BACD2C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05" y="2217878"/>
            <a:ext cx="1471978" cy="1471978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57B54A-00B1-449C-A967-B7F3387B150C}"/>
              </a:ext>
            </a:extLst>
          </p:cNvPr>
          <p:cNvSpPr txBox="1"/>
          <p:nvPr/>
        </p:nvSpPr>
        <p:spPr>
          <a:xfrm>
            <a:off x="1234160" y="3918935"/>
            <a:ext cx="129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500</a:t>
            </a:r>
            <a:r>
              <a:rPr lang="zh-TW" altLang="en-US" dirty="0"/>
              <a:t>萬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43D1F95-64AC-4898-A33C-1957C58BCE91}"/>
              </a:ext>
            </a:extLst>
          </p:cNvPr>
          <p:cNvSpPr txBox="1"/>
          <p:nvPr/>
        </p:nvSpPr>
        <p:spPr>
          <a:xfrm>
            <a:off x="2524418" y="6409468"/>
            <a:ext cx="129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</a:t>
            </a:r>
            <a:r>
              <a:rPr lang="zh-TW" altLang="en-US" dirty="0"/>
              <a:t>萬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996D1B0-5D49-48F5-BD6A-8699CE352DAF}"/>
              </a:ext>
            </a:extLst>
          </p:cNvPr>
          <p:cNvSpPr txBox="1"/>
          <p:nvPr/>
        </p:nvSpPr>
        <p:spPr>
          <a:xfrm>
            <a:off x="8984470" y="6409468"/>
            <a:ext cx="129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</a:t>
            </a:r>
            <a:r>
              <a:rPr lang="zh-TW" altLang="en-US" dirty="0"/>
              <a:t>萬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69B4934-335B-4C65-9B12-57107C489495}"/>
              </a:ext>
            </a:extLst>
          </p:cNvPr>
          <p:cNvSpPr txBox="1"/>
          <p:nvPr/>
        </p:nvSpPr>
        <p:spPr>
          <a:xfrm>
            <a:off x="10261419" y="3857936"/>
            <a:ext cx="129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500</a:t>
            </a:r>
            <a:r>
              <a:rPr lang="zh-TW" altLang="en-US" dirty="0"/>
              <a:t>萬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6F182D5-9A07-4A48-AACC-FA3F6E4F29CB}"/>
              </a:ext>
            </a:extLst>
          </p:cNvPr>
          <p:cNvSpPr txBox="1"/>
          <p:nvPr/>
        </p:nvSpPr>
        <p:spPr>
          <a:xfrm>
            <a:off x="5718812" y="1486098"/>
            <a:ext cx="129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1000</a:t>
            </a:r>
            <a:r>
              <a:rPr lang="zh-TW" altLang="en-US" b="1" dirty="0">
                <a:solidFill>
                  <a:schemeClr val="bg1"/>
                </a:solidFill>
              </a:rPr>
              <a:t>萬</a:t>
            </a:r>
          </a:p>
        </p:txBody>
      </p:sp>
      <p:sp>
        <p:nvSpPr>
          <p:cNvPr id="27" name="流程圖: 接點 26">
            <a:extLst>
              <a:ext uri="{FF2B5EF4-FFF2-40B4-BE49-F238E27FC236}">
                <a16:creationId xmlns:a16="http://schemas.microsoft.com/office/drawing/2014/main" id="{B354350F-6684-49CD-A427-80C4FA5561F6}"/>
              </a:ext>
            </a:extLst>
          </p:cNvPr>
          <p:cNvSpPr/>
          <p:nvPr/>
        </p:nvSpPr>
        <p:spPr>
          <a:xfrm>
            <a:off x="640323" y="2135920"/>
            <a:ext cx="1940995" cy="2152347"/>
          </a:xfrm>
          <a:prstGeom prst="flowChartConnector">
            <a:avLst/>
          </a:prstGeom>
          <a:solidFill>
            <a:srgbClr val="C9CD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Process</a:t>
            </a:r>
            <a:endParaRPr lang="zh-TW" altLang="en-US" sz="2800" dirty="0">
              <a:solidFill>
                <a:schemeClr val="tx1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55" name="流程圖: 接點 54">
            <a:extLst>
              <a:ext uri="{FF2B5EF4-FFF2-40B4-BE49-F238E27FC236}">
                <a16:creationId xmlns:a16="http://schemas.microsoft.com/office/drawing/2014/main" id="{1087D0BA-3424-46EA-B5C2-2E92D19B855E}"/>
              </a:ext>
            </a:extLst>
          </p:cNvPr>
          <p:cNvSpPr/>
          <p:nvPr/>
        </p:nvSpPr>
        <p:spPr>
          <a:xfrm>
            <a:off x="2096918" y="4621066"/>
            <a:ext cx="1940995" cy="2152347"/>
          </a:xfrm>
          <a:prstGeom prst="flowChartConnector">
            <a:avLst/>
          </a:prstGeom>
          <a:solidFill>
            <a:srgbClr val="C9CD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Process</a:t>
            </a:r>
            <a:endParaRPr lang="zh-TW" altLang="en-US" sz="2800" dirty="0">
              <a:solidFill>
                <a:schemeClr val="tx1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56" name="流程圖: 接點 55">
            <a:extLst>
              <a:ext uri="{FF2B5EF4-FFF2-40B4-BE49-F238E27FC236}">
                <a16:creationId xmlns:a16="http://schemas.microsoft.com/office/drawing/2014/main" id="{E7120CE6-A6DC-4C82-A7CF-CD3D9972254B}"/>
              </a:ext>
            </a:extLst>
          </p:cNvPr>
          <p:cNvSpPr/>
          <p:nvPr/>
        </p:nvSpPr>
        <p:spPr>
          <a:xfrm>
            <a:off x="9687914" y="2074921"/>
            <a:ext cx="1940995" cy="2152347"/>
          </a:xfrm>
          <a:prstGeom prst="flowChartConnector">
            <a:avLst/>
          </a:prstGeom>
          <a:solidFill>
            <a:srgbClr val="C9CD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Process</a:t>
            </a:r>
            <a:endParaRPr lang="zh-TW" altLang="en-US" sz="2800" dirty="0">
              <a:solidFill>
                <a:schemeClr val="tx1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57" name="流程圖: 接點 56">
            <a:extLst>
              <a:ext uri="{FF2B5EF4-FFF2-40B4-BE49-F238E27FC236}">
                <a16:creationId xmlns:a16="http://schemas.microsoft.com/office/drawing/2014/main" id="{9D189BE3-83D3-474A-8216-8BB902A30053}"/>
              </a:ext>
            </a:extLst>
          </p:cNvPr>
          <p:cNvSpPr/>
          <p:nvPr/>
        </p:nvSpPr>
        <p:spPr>
          <a:xfrm>
            <a:off x="8592530" y="4643769"/>
            <a:ext cx="1940995" cy="2152347"/>
          </a:xfrm>
          <a:prstGeom prst="flowChartConnector">
            <a:avLst/>
          </a:prstGeom>
          <a:solidFill>
            <a:srgbClr val="C9CD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Process</a:t>
            </a:r>
            <a:endParaRPr lang="zh-TW" altLang="en-US" sz="2800" dirty="0">
              <a:solidFill>
                <a:schemeClr val="tx1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34" name="圓柱形 33">
            <a:extLst>
              <a:ext uri="{FF2B5EF4-FFF2-40B4-BE49-F238E27FC236}">
                <a16:creationId xmlns:a16="http://schemas.microsoft.com/office/drawing/2014/main" id="{C1FE13FC-821E-4219-88FF-9DDB64629AB9}"/>
              </a:ext>
            </a:extLst>
          </p:cNvPr>
          <p:cNvSpPr/>
          <p:nvPr/>
        </p:nvSpPr>
        <p:spPr>
          <a:xfrm>
            <a:off x="4177353" y="1139460"/>
            <a:ext cx="4059929" cy="4493273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0" dirty="0">
                <a:latin typeface="Agency FB" panose="020B0503020202020204" pitchFamily="34" charset="0"/>
              </a:rPr>
              <a:t>OS</a:t>
            </a:r>
            <a:endParaRPr lang="zh-TW" altLang="en-US" sz="8000" dirty="0">
              <a:latin typeface="Agency FB" panose="020B0503020202020204" pitchFamily="34" charset="0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7A5867F-AF05-407B-ACC2-4CE5A1100005}"/>
              </a:ext>
            </a:extLst>
          </p:cNvPr>
          <p:cNvGrpSpPr/>
          <p:nvPr/>
        </p:nvGrpSpPr>
        <p:grpSpPr>
          <a:xfrm>
            <a:off x="8075457" y="2231548"/>
            <a:ext cx="1733165" cy="1650661"/>
            <a:chOff x="8075457" y="2231548"/>
            <a:chExt cx="1733165" cy="1650661"/>
          </a:xfrm>
        </p:grpSpPr>
        <p:sp>
          <p:nvSpPr>
            <p:cNvPr id="65" name="箭號: 向左 64">
              <a:extLst>
                <a:ext uri="{FF2B5EF4-FFF2-40B4-BE49-F238E27FC236}">
                  <a16:creationId xmlns:a16="http://schemas.microsoft.com/office/drawing/2014/main" id="{32346844-2E69-4228-A23F-89B1AA331E15}"/>
                </a:ext>
              </a:extLst>
            </p:cNvPr>
            <p:cNvSpPr/>
            <p:nvPr/>
          </p:nvSpPr>
          <p:spPr>
            <a:xfrm rot="10800000">
              <a:off x="8075457" y="2231548"/>
              <a:ext cx="1733165" cy="1650661"/>
            </a:xfrm>
            <a:prstGeom prst="leftArrow">
              <a:avLst/>
            </a:prstGeom>
            <a:solidFill>
              <a:srgbClr val="FFFF00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DC84FBF8-41AF-4482-825E-4F3212734830}"/>
                </a:ext>
              </a:extLst>
            </p:cNvPr>
            <p:cNvSpPr txBox="1"/>
            <p:nvPr/>
          </p:nvSpPr>
          <p:spPr>
            <a:xfrm>
              <a:off x="8215564" y="2826046"/>
              <a:ext cx="13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Agency FB" panose="020B0503020202020204" pitchFamily="34" charset="0"/>
                </a:rPr>
                <a:t>Resource</a:t>
              </a:r>
              <a:endParaRPr lang="zh-TW" altLang="en-US" sz="2400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8230B38-367E-40C7-9B67-FDA6D348717E}"/>
              </a:ext>
            </a:extLst>
          </p:cNvPr>
          <p:cNvGrpSpPr/>
          <p:nvPr/>
        </p:nvGrpSpPr>
        <p:grpSpPr>
          <a:xfrm>
            <a:off x="3639869" y="4780753"/>
            <a:ext cx="1786345" cy="1650661"/>
            <a:chOff x="3639869" y="4780753"/>
            <a:chExt cx="1786345" cy="1650661"/>
          </a:xfrm>
        </p:grpSpPr>
        <p:sp>
          <p:nvSpPr>
            <p:cNvPr id="67" name="箭號: 向左 66">
              <a:extLst>
                <a:ext uri="{FF2B5EF4-FFF2-40B4-BE49-F238E27FC236}">
                  <a16:creationId xmlns:a16="http://schemas.microsoft.com/office/drawing/2014/main" id="{DE515B4B-6CDD-4E2D-955A-718BB4D30D2B}"/>
                </a:ext>
              </a:extLst>
            </p:cNvPr>
            <p:cNvSpPr/>
            <p:nvPr/>
          </p:nvSpPr>
          <p:spPr>
            <a:xfrm rot="20481448">
              <a:off x="3639869" y="4780753"/>
              <a:ext cx="1733165" cy="1650661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3A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C33064F-B752-4392-B7DE-2CE0417413E3}"/>
                </a:ext>
              </a:extLst>
            </p:cNvPr>
            <p:cNvSpPr txBox="1"/>
            <p:nvPr/>
          </p:nvSpPr>
          <p:spPr>
            <a:xfrm rot="20444018">
              <a:off x="4046549" y="5309243"/>
              <a:ext cx="13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Agency FB" panose="020B0503020202020204" pitchFamily="34" charset="0"/>
                </a:rPr>
                <a:t>Resource</a:t>
              </a:r>
              <a:endParaRPr lang="zh-TW" altLang="en-US" sz="2400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2B6157C8-6A10-4168-849F-44EBC3E39D97}"/>
              </a:ext>
            </a:extLst>
          </p:cNvPr>
          <p:cNvGrpSpPr/>
          <p:nvPr/>
        </p:nvGrpSpPr>
        <p:grpSpPr>
          <a:xfrm>
            <a:off x="2481658" y="2153904"/>
            <a:ext cx="1917383" cy="1650661"/>
            <a:chOff x="2481658" y="2153904"/>
            <a:chExt cx="1917383" cy="1650661"/>
          </a:xfrm>
        </p:grpSpPr>
        <p:sp>
          <p:nvSpPr>
            <p:cNvPr id="31" name="箭號: 向左 30">
              <a:extLst>
                <a:ext uri="{FF2B5EF4-FFF2-40B4-BE49-F238E27FC236}">
                  <a16:creationId xmlns:a16="http://schemas.microsoft.com/office/drawing/2014/main" id="{BD0EFB00-5D14-4CA1-849D-117B6587B9B5}"/>
                </a:ext>
              </a:extLst>
            </p:cNvPr>
            <p:cNvSpPr/>
            <p:nvPr/>
          </p:nvSpPr>
          <p:spPr>
            <a:xfrm>
              <a:off x="2481658" y="2153904"/>
              <a:ext cx="1733165" cy="1650661"/>
            </a:xfrm>
            <a:prstGeom prst="leftArrow">
              <a:avLst/>
            </a:prstGeom>
            <a:solidFill>
              <a:srgbClr val="92D050"/>
            </a:solidFill>
            <a:ln>
              <a:solidFill>
                <a:srgbClr val="03A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C1F19A40-3849-4235-82CD-5D9499B8858D}"/>
                </a:ext>
              </a:extLst>
            </p:cNvPr>
            <p:cNvSpPr txBox="1"/>
            <p:nvPr/>
          </p:nvSpPr>
          <p:spPr>
            <a:xfrm>
              <a:off x="3019376" y="2766905"/>
              <a:ext cx="13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Agency FB" panose="020B0503020202020204" pitchFamily="34" charset="0"/>
                </a:rPr>
                <a:t>Resource</a:t>
              </a:r>
              <a:endParaRPr lang="zh-TW" altLang="en-US" sz="2400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90DD2A51-9C01-40FF-BDCB-924362BEBB55}"/>
              </a:ext>
            </a:extLst>
          </p:cNvPr>
          <p:cNvGrpSpPr/>
          <p:nvPr/>
        </p:nvGrpSpPr>
        <p:grpSpPr>
          <a:xfrm rot="21197843">
            <a:off x="6865493" y="4546264"/>
            <a:ext cx="1861626" cy="1651277"/>
            <a:chOff x="6980508" y="4393495"/>
            <a:chExt cx="1886889" cy="1879396"/>
          </a:xfrm>
        </p:grpSpPr>
        <p:sp>
          <p:nvSpPr>
            <p:cNvPr id="66" name="箭號: 向左 65">
              <a:extLst>
                <a:ext uri="{FF2B5EF4-FFF2-40B4-BE49-F238E27FC236}">
                  <a16:creationId xmlns:a16="http://schemas.microsoft.com/office/drawing/2014/main" id="{3BC03CD6-E2CB-4BFE-A2DC-57B7A48E6285}"/>
                </a:ext>
              </a:extLst>
            </p:cNvPr>
            <p:cNvSpPr/>
            <p:nvPr/>
          </p:nvSpPr>
          <p:spPr>
            <a:xfrm rot="13250635">
              <a:off x="6980508" y="4393495"/>
              <a:ext cx="1886889" cy="1879396"/>
            </a:xfrm>
            <a:prstGeom prst="leftArrow">
              <a:avLst/>
            </a:prstGeom>
            <a:solidFill>
              <a:srgbClr val="FFC000"/>
            </a:solidFill>
            <a:ln>
              <a:solidFill>
                <a:srgbClr val="03A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21DD8BA-2274-46EF-8720-4E8AEF229C6B}"/>
                </a:ext>
              </a:extLst>
            </p:cNvPr>
            <p:cNvSpPr txBox="1"/>
            <p:nvPr/>
          </p:nvSpPr>
          <p:spPr>
            <a:xfrm rot="2154571">
              <a:off x="7239570" y="5168042"/>
              <a:ext cx="1379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Agency FB" panose="020B0503020202020204" pitchFamily="34" charset="0"/>
                </a:rPr>
                <a:t>Resource</a:t>
              </a:r>
              <a:endParaRPr lang="zh-TW" altLang="en-US" sz="2400" dirty="0">
                <a:latin typeface="Agency FB" panose="020B0503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5836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5" grpId="0" animBg="1"/>
      <p:bldP spid="56" grpId="0" animBg="1"/>
      <p:bldP spid="57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182929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dirty="0">
                <a:latin typeface="Agency FB" panose="020B0503020202020204" pitchFamily="34" charset="0"/>
              </a:rPr>
              <a:t>背景知識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91FFDB4-9276-433E-A43B-96B3F805FED7}"/>
              </a:ext>
            </a:extLst>
          </p:cNvPr>
          <p:cNvGrpSpPr/>
          <p:nvPr/>
        </p:nvGrpSpPr>
        <p:grpSpPr>
          <a:xfrm>
            <a:off x="2267513" y="1400529"/>
            <a:ext cx="3923173" cy="4628098"/>
            <a:chOff x="2962226" y="1430508"/>
            <a:chExt cx="3923173" cy="4628098"/>
          </a:xfrm>
        </p:grpSpPr>
        <p:sp>
          <p:nvSpPr>
            <p:cNvPr id="13" name="îṣļîḑé-任意多边形: 形状 2">
              <a:extLst>
                <a:ext uri="{FF2B5EF4-FFF2-40B4-BE49-F238E27FC236}">
                  <a16:creationId xmlns:a16="http://schemas.microsoft.com/office/drawing/2014/main" id="{637AB5F1-5E4D-419D-8790-CF23187A62D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372214" y="1493848"/>
              <a:ext cx="1899547" cy="1772868"/>
            </a:xfrm>
            <a:custGeom>
              <a:avLst/>
              <a:gdLst>
                <a:gd name="T0" fmla="*/ 188 w 215"/>
                <a:gd name="T1" fmla="*/ 67 h 202"/>
                <a:gd name="T2" fmla="*/ 200 w 215"/>
                <a:gd name="T3" fmla="*/ 54 h 202"/>
                <a:gd name="T4" fmla="*/ 208 w 215"/>
                <a:gd name="T5" fmla="*/ 49 h 202"/>
                <a:gd name="T6" fmla="*/ 215 w 215"/>
                <a:gd name="T7" fmla="*/ 52 h 202"/>
                <a:gd name="T8" fmla="*/ 188 w 215"/>
                <a:gd name="T9" fmla="*/ 25 h 202"/>
                <a:gd name="T10" fmla="*/ 191 w 215"/>
                <a:gd name="T11" fmla="*/ 32 h 202"/>
                <a:gd name="T12" fmla="*/ 185 w 215"/>
                <a:gd name="T13" fmla="*/ 43 h 202"/>
                <a:gd name="T14" fmla="*/ 173 w 215"/>
                <a:gd name="T15" fmla="*/ 56 h 202"/>
                <a:gd name="T16" fmla="*/ 168 w 215"/>
                <a:gd name="T17" fmla="*/ 57 h 202"/>
                <a:gd name="T18" fmla="*/ 163 w 215"/>
                <a:gd name="T19" fmla="*/ 56 h 202"/>
                <a:gd name="T20" fmla="*/ 111 w 215"/>
                <a:gd name="T21" fmla="*/ 6 h 202"/>
                <a:gd name="T22" fmla="*/ 87 w 215"/>
                <a:gd name="T23" fmla="*/ 7 h 202"/>
                <a:gd name="T24" fmla="*/ 6 w 215"/>
                <a:gd name="T25" fmla="*/ 91 h 202"/>
                <a:gd name="T26" fmla="*/ 7 w 215"/>
                <a:gd name="T27" fmla="*/ 115 h 202"/>
                <a:gd name="T28" fmla="*/ 91 w 215"/>
                <a:gd name="T29" fmla="*/ 196 h 202"/>
                <a:gd name="T30" fmla="*/ 115 w 215"/>
                <a:gd name="T31" fmla="*/ 195 h 202"/>
                <a:gd name="T32" fmla="*/ 196 w 215"/>
                <a:gd name="T33" fmla="*/ 111 h 202"/>
                <a:gd name="T34" fmla="*/ 195 w 215"/>
                <a:gd name="T35" fmla="*/ 87 h 202"/>
                <a:gd name="T36" fmla="*/ 186 w 215"/>
                <a:gd name="T37" fmla="*/ 78 h 202"/>
                <a:gd name="T38" fmla="*/ 185 w 215"/>
                <a:gd name="T39" fmla="*/ 74 h 202"/>
                <a:gd name="T40" fmla="*/ 188 w 215"/>
                <a:gd name="T41" fmla="*/ 6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202">
                  <a:moveTo>
                    <a:pt x="188" y="67"/>
                  </a:moveTo>
                  <a:cubicBezTo>
                    <a:pt x="200" y="54"/>
                    <a:pt x="200" y="54"/>
                    <a:pt x="200" y="54"/>
                  </a:cubicBezTo>
                  <a:cubicBezTo>
                    <a:pt x="201" y="53"/>
                    <a:pt x="206" y="49"/>
                    <a:pt x="208" y="49"/>
                  </a:cubicBezTo>
                  <a:cubicBezTo>
                    <a:pt x="211" y="49"/>
                    <a:pt x="214" y="50"/>
                    <a:pt x="215" y="52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90" y="27"/>
                    <a:pt x="191" y="30"/>
                    <a:pt x="191" y="32"/>
                  </a:cubicBezTo>
                  <a:cubicBezTo>
                    <a:pt x="192" y="35"/>
                    <a:pt x="187" y="41"/>
                    <a:pt x="185" y="43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2" y="57"/>
                    <a:pt x="170" y="57"/>
                    <a:pt x="168" y="57"/>
                  </a:cubicBezTo>
                  <a:cubicBezTo>
                    <a:pt x="166" y="57"/>
                    <a:pt x="164" y="57"/>
                    <a:pt x="163" y="5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4" y="0"/>
                    <a:pt x="93" y="0"/>
                    <a:pt x="87" y="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98"/>
                    <a:pt x="0" y="109"/>
                    <a:pt x="7" y="115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8" y="202"/>
                    <a:pt x="109" y="202"/>
                    <a:pt x="115" y="195"/>
                  </a:cubicBezTo>
                  <a:cubicBezTo>
                    <a:pt x="196" y="111"/>
                    <a:pt x="196" y="111"/>
                    <a:pt x="196" y="111"/>
                  </a:cubicBezTo>
                  <a:cubicBezTo>
                    <a:pt x="202" y="104"/>
                    <a:pt x="202" y="93"/>
                    <a:pt x="195" y="87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5" y="77"/>
                    <a:pt x="185" y="75"/>
                    <a:pt x="185" y="74"/>
                  </a:cubicBezTo>
                  <a:cubicBezTo>
                    <a:pt x="185" y="71"/>
                    <a:pt x="186" y="68"/>
                    <a:pt x="188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ṣļîḑé-Diamond 13">
              <a:extLst>
                <a:ext uri="{FF2B5EF4-FFF2-40B4-BE49-F238E27FC236}">
                  <a16:creationId xmlns:a16="http://schemas.microsoft.com/office/drawing/2014/main" id="{87552515-5341-49C5-AA30-63CF28FC93B2}"/>
                </a:ext>
              </a:extLst>
            </p:cNvPr>
            <p:cNvSpPr/>
            <p:nvPr/>
          </p:nvSpPr>
          <p:spPr>
            <a:xfrm rot="5400000">
              <a:off x="3557276" y="1567838"/>
              <a:ext cx="1506609" cy="1495489"/>
            </a:xfrm>
            <a:prstGeom prst="diamond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ṣļîḑé-任意多边形: 形状 4">
              <a:extLst>
                <a:ext uri="{FF2B5EF4-FFF2-40B4-BE49-F238E27FC236}">
                  <a16:creationId xmlns:a16="http://schemas.microsoft.com/office/drawing/2014/main" id="{A6DF94B8-90B1-4BBD-9B4F-FE9EEC81A4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38143" y="3250428"/>
              <a:ext cx="1828461" cy="1780296"/>
            </a:xfrm>
            <a:custGeom>
              <a:avLst/>
              <a:gdLst>
                <a:gd name="T0" fmla="*/ 177 w 207"/>
                <a:gd name="T1" fmla="*/ 70 h 203"/>
                <a:gd name="T2" fmla="*/ 176 w 207"/>
                <a:gd name="T3" fmla="*/ 66 h 203"/>
                <a:gd name="T4" fmla="*/ 179 w 207"/>
                <a:gd name="T5" fmla="*/ 58 h 203"/>
                <a:gd name="T6" fmla="*/ 191 w 207"/>
                <a:gd name="T7" fmla="*/ 46 h 203"/>
                <a:gd name="T8" fmla="*/ 200 w 207"/>
                <a:gd name="T9" fmla="*/ 41 h 203"/>
                <a:gd name="T10" fmla="*/ 207 w 207"/>
                <a:gd name="T11" fmla="*/ 43 h 203"/>
                <a:gd name="T12" fmla="*/ 180 w 207"/>
                <a:gd name="T13" fmla="*/ 17 h 203"/>
                <a:gd name="T14" fmla="*/ 183 w 207"/>
                <a:gd name="T15" fmla="*/ 24 h 203"/>
                <a:gd name="T16" fmla="*/ 177 w 207"/>
                <a:gd name="T17" fmla="*/ 35 h 203"/>
                <a:gd name="T18" fmla="*/ 165 w 207"/>
                <a:gd name="T19" fmla="*/ 48 h 203"/>
                <a:gd name="T20" fmla="*/ 159 w 207"/>
                <a:gd name="T21" fmla="*/ 49 h 203"/>
                <a:gd name="T22" fmla="*/ 154 w 207"/>
                <a:gd name="T23" fmla="*/ 48 h 203"/>
                <a:gd name="T24" fmla="*/ 111 w 207"/>
                <a:gd name="T25" fmla="*/ 7 h 203"/>
                <a:gd name="T26" fmla="*/ 87 w 207"/>
                <a:gd name="T27" fmla="*/ 7 h 203"/>
                <a:gd name="T28" fmla="*/ 7 w 207"/>
                <a:gd name="T29" fmla="*/ 92 h 203"/>
                <a:gd name="T30" fmla="*/ 7 w 207"/>
                <a:gd name="T31" fmla="*/ 116 h 203"/>
                <a:gd name="T32" fmla="*/ 92 w 207"/>
                <a:gd name="T33" fmla="*/ 196 h 203"/>
                <a:gd name="T34" fmla="*/ 116 w 207"/>
                <a:gd name="T35" fmla="*/ 196 h 203"/>
                <a:gd name="T36" fmla="*/ 196 w 207"/>
                <a:gd name="T37" fmla="*/ 111 h 203"/>
                <a:gd name="T38" fmla="*/ 195 w 207"/>
                <a:gd name="T39" fmla="*/ 87 h 203"/>
                <a:gd name="T40" fmla="*/ 177 w 207"/>
                <a:gd name="T41" fmla="*/ 7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7" h="203">
                  <a:moveTo>
                    <a:pt x="177" y="70"/>
                  </a:moveTo>
                  <a:cubicBezTo>
                    <a:pt x="177" y="69"/>
                    <a:pt x="176" y="67"/>
                    <a:pt x="176" y="66"/>
                  </a:cubicBezTo>
                  <a:cubicBezTo>
                    <a:pt x="176" y="63"/>
                    <a:pt x="177" y="60"/>
                    <a:pt x="179" y="58"/>
                  </a:cubicBezTo>
                  <a:cubicBezTo>
                    <a:pt x="191" y="46"/>
                    <a:pt x="191" y="46"/>
                    <a:pt x="191" y="46"/>
                  </a:cubicBezTo>
                  <a:cubicBezTo>
                    <a:pt x="193" y="45"/>
                    <a:pt x="198" y="41"/>
                    <a:pt x="200" y="41"/>
                  </a:cubicBezTo>
                  <a:cubicBezTo>
                    <a:pt x="203" y="41"/>
                    <a:pt x="205" y="42"/>
                    <a:pt x="207" y="43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2" y="19"/>
                    <a:pt x="183" y="21"/>
                    <a:pt x="183" y="24"/>
                  </a:cubicBezTo>
                  <a:cubicBezTo>
                    <a:pt x="183" y="27"/>
                    <a:pt x="179" y="33"/>
                    <a:pt x="177" y="35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3" y="49"/>
                    <a:pt x="161" y="49"/>
                    <a:pt x="159" y="49"/>
                  </a:cubicBezTo>
                  <a:cubicBezTo>
                    <a:pt x="157" y="49"/>
                    <a:pt x="155" y="49"/>
                    <a:pt x="154" y="48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5" y="0"/>
                    <a:pt x="94" y="1"/>
                    <a:pt x="87" y="7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0" y="98"/>
                    <a:pt x="1" y="109"/>
                    <a:pt x="7" y="11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8" y="203"/>
                    <a:pt x="109" y="202"/>
                    <a:pt x="116" y="196"/>
                  </a:cubicBezTo>
                  <a:cubicBezTo>
                    <a:pt x="196" y="111"/>
                    <a:pt x="196" y="111"/>
                    <a:pt x="196" y="111"/>
                  </a:cubicBezTo>
                  <a:cubicBezTo>
                    <a:pt x="203" y="105"/>
                    <a:pt x="202" y="94"/>
                    <a:pt x="195" y="87"/>
                  </a:cubicBezTo>
                  <a:lnTo>
                    <a:pt x="177" y="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ṣļîḑé-任意多边形: 形状 5">
              <a:extLst>
                <a:ext uri="{FF2B5EF4-FFF2-40B4-BE49-F238E27FC236}">
                  <a16:creationId xmlns:a16="http://schemas.microsoft.com/office/drawing/2014/main" id="{FA9D6128-234E-46A0-8889-A1C478A40F8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604691" y="4275405"/>
              <a:ext cx="1793534" cy="1772868"/>
            </a:xfrm>
            <a:custGeom>
              <a:avLst/>
              <a:gdLst>
                <a:gd name="T0" fmla="*/ 116 w 203"/>
                <a:gd name="T1" fmla="*/ 195 h 202"/>
                <a:gd name="T2" fmla="*/ 92 w 203"/>
                <a:gd name="T3" fmla="*/ 196 h 202"/>
                <a:gd name="T4" fmla="*/ 8 w 203"/>
                <a:gd name="T5" fmla="*/ 115 h 202"/>
                <a:gd name="T6" fmla="*/ 7 w 203"/>
                <a:gd name="T7" fmla="*/ 91 h 202"/>
                <a:gd name="T8" fmla="*/ 87 w 203"/>
                <a:gd name="T9" fmla="*/ 7 h 202"/>
                <a:gd name="T10" fmla="*/ 111 w 203"/>
                <a:gd name="T11" fmla="*/ 6 h 202"/>
                <a:gd name="T12" fmla="*/ 196 w 203"/>
                <a:gd name="T13" fmla="*/ 87 h 202"/>
                <a:gd name="T14" fmla="*/ 196 w 203"/>
                <a:gd name="T15" fmla="*/ 111 h 202"/>
                <a:gd name="T16" fmla="*/ 116 w 203"/>
                <a:gd name="T17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2">
                  <a:moveTo>
                    <a:pt x="116" y="195"/>
                  </a:moveTo>
                  <a:cubicBezTo>
                    <a:pt x="109" y="202"/>
                    <a:pt x="98" y="202"/>
                    <a:pt x="92" y="19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1" y="109"/>
                    <a:pt x="0" y="98"/>
                    <a:pt x="7" y="91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94" y="0"/>
                    <a:pt x="105" y="0"/>
                    <a:pt x="111" y="6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202" y="93"/>
                    <a:pt x="203" y="104"/>
                    <a:pt x="196" y="111"/>
                  </a:cubicBezTo>
                  <a:lnTo>
                    <a:pt x="116" y="1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ṣļîḑé-任意多边形: 形状 6">
              <a:extLst>
                <a:ext uri="{FF2B5EF4-FFF2-40B4-BE49-F238E27FC236}">
                  <a16:creationId xmlns:a16="http://schemas.microsoft.com/office/drawing/2014/main" id="{02DF71D3-3EFA-4340-A0AC-130C8F6010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944905" y="2515367"/>
              <a:ext cx="1784807" cy="1911528"/>
            </a:xfrm>
            <a:custGeom>
              <a:avLst/>
              <a:gdLst>
                <a:gd name="T0" fmla="*/ 195 w 202"/>
                <a:gd name="T1" fmla="*/ 87 h 218"/>
                <a:gd name="T2" fmla="*/ 111 w 202"/>
                <a:gd name="T3" fmla="*/ 7 h 218"/>
                <a:gd name="T4" fmla="*/ 87 w 202"/>
                <a:gd name="T5" fmla="*/ 7 h 218"/>
                <a:gd name="T6" fmla="*/ 7 w 202"/>
                <a:gd name="T7" fmla="*/ 91 h 218"/>
                <a:gd name="T8" fmla="*/ 7 w 202"/>
                <a:gd name="T9" fmla="*/ 115 h 218"/>
                <a:gd name="T10" fmla="*/ 91 w 202"/>
                <a:gd name="T11" fmla="*/ 196 h 218"/>
                <a:gd name="T12" fmla="*/ 116 w 202"/>
                <a:gd name="T13" fmla="*/ 195 h 218"/>
                <a:gd name="T14" fmla="*/ 121 w 202"/>
                <a:gd name="T15" fmla="*/ 189 h 218"/>
                <a:gd name="T16" fmla="*/ 127 w 202"/>
                <a:gd name="T17" fmla="*/ 187 h 218"/>
                <a:gd name="T18" fmla="*/ 134 w 202"/>
                <a:gd name="T19" fmla="*/ 190 h 218"/>
                <a:gd name="T20" fmla="*/ 147 w 202"/>
                <a:gd name="T21" fmla="*/ 202 h 218"/>
                <a:gd name="T22" fmla="*/ 152 w 202"/>
                <a:gd name="T23" fmla="*/ 211 h 218"/>
                <a:gd name="T24" fmla="*/ 149 w 202"/>
                <a:gd name="T25" fmla="*/ 218 h 218"/>
                <a:gd name="T26" fmla="*/ 175 w 202"/>
                <a:gd name="T27" fmla="*/ 191 h 218"/>
                <a:gd name="T28" fmla="*/ 168 w 202"/>
                <a:gd name="T29" fmla="*/ 194 h 218"/>
                <a:gd name="T30" fmla="*/ 158 w 202"/>
                <a:gd name="T31" fmla="*/ 188 h 218"/>
                <a:gd name="T32" fmla="*/ 145 w 202"/>
                <a:gd name="T33" fmla="*/ 176 h 218"/>
                <a:gd name="T34" fmla="*/ 143 w 202"/>
                <a:gd name="T35" fmla="*/ 170 h 218"/>
                <a:gd name="T36" fmla="*/ 145 w 202"/>
                <a:gd name="T37" fmla="*/ 164 h 218"/>
                <a:gd name="T38" fmla="*/ 129 w 202"/>
                <a:gd name="T39" fmla="*/ 181 h 218"/>
                <a:gd name="T40" fmla="*/ 196 w 202"/>
                <a:gd name="T41" fmla="*/ 111 h 218"/>
                <a:gd name="T42" fmla="*/ 195 w 202"/>
                <a:gd name="T43" fmla="*/ 8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2" h="218">
                  <a:moveTo>
                    <a:pt x="195" y="87"/>
                  </a:moveTo>
                  <a:cubicBezTo>
                    <a:pt x="111" y="7"/>
                    <a:pt x="111" y="7"/>
                    <a:pt x="111" y="7"/>
                  </a:cubicBezTo>
                  <a:cubicBezTo>
                    <a:pt x="104" y="0"/>
                    <a:pt x="94" y="0"/>
                    <a:pt x="87" y="7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0" y="98"/>
                    <a:pt x="0" y="109"/>
                    <a:pt x="7" y="115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8" y="202"/>
                    <a:pt x="109" y="202"/>
                    <a:pt x="116" y="195"/>
                  </a:cubicBezTo>
                  <a:cubicBezTo>
                    <a:pt x="121" y="189"/>
                    <a:pt x="121" y="189"/>
                    <a:pt x="121" y="189"/>
                  </a:cubicBezTo>
                  <a:cubicBezTo>
                    <a:pt x="123" y="188"/>
                    <a:pt x="125" y="187"/>
                    <a:pt x="127" y="187"/>
                  </a:cubicBezTo>
                  <a:cubicBezTo>
                    <a:pt x="130" y="187"/>
                    <a:pt x="132" y="188"/>
                    <a:pt x="134" y="190"/>
                  </a:cubicBezTo>
                  <a:cubicBezTo>
                    <a:pt x="147" y="202"/>
                    <a:pt x="147" y="202"/>
                    <a:pt x="147" y="202"/>
                  </a:cubicBezTo>
                  <a:cubicBezTo>
                    <a:pt x="148" y="204"/>
                    <a:pt x="152" y="209"/>
                    <a:pt x="152" y="211"/>
                  </a:cubicBezTo>
                  <a:cubicBezTo>
                    <a:pt x="152" y="213"/>
                    <a:pt x="151" y="216"/>
                    <a:pt x="149" y="218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74" y="193"/>
                    <a:pt x="171" y="194"/>
                    <a:pt x="168" y="194"/>
                  </a:cubicBezTo>
                  <a:cubicBezTo>
                    <a:pt x="166" y="194"/>
                    <a:pt x="160" y="190"/>
                    <a:pt x="158" y="188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4" y="174"/>
                    <a:pt x="143" y="172"/>
                    <a:pt x="143" y="170"/>
                  </a:cubicBezTo>
                  <a:cubicBezTo>
                    <a:pt x="143" y="168"/>
                    <a:pt x="144" y="166"/>
                    <a:pt x="145" y="164"/>
                  </a:cubicBezTo>
                  <a:cubicBezTo>
                    <a:pt x="129" y="181"/>
                    <a:pt x="129" y="181"/>
                    <a:pt x="129" y="181"/>
                  </a:cubicBezTo>
                  <a:cubicBezTo>
                    <a:pt x="196" y="111"/>
                    <a:pt x="196" y="111"/>
                    <a:pt x="196" y="111"/>
                  </a:cubicBezTo>
                  <a:cubicBezTo>
                    <a:pt x="202" y="104"/>
                    <a:pt x="202" y="93"/>
                    <a:pt x="195" y="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ṣļîḑé-Diamond 17">
              <a:extLst>
                <a:ext uri="{FF2B5EF4-FFF2-40B4-BE49-F238E27FC236}">
                  <a16:creationId xmlns:a16="http://schemas.microsoft.com/office/drawing/2014/main" id="{F8FF5415-8D0E-4970-B093-6573B20299D3}"/>
                </a:ext>
              </a:extLst>
            </p:cNvPr>
            <p:cNvSpPr/>
            <p:nvPr/>
          </p:nvSpPr>
          <p:spPr>
            <a:xfrm rot="5400000">
              <a:off x="4135760" y="2743797"/>
              <a:ext cx="1506611" cy="1495489"/>
            </a:xfrm>
            <a:prstGeom prst="diamond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ṣļîḑé-Diamond 18">
              <a:extLst>
                <a:ext uri="{FF2B5EF4-FFF2-40B4-BE49-F238E27FC236}">
                  <a16:creationId xmlns:a16="http://schemas.microsoft.com/office/drawing/2014/main" id="{C9C93564-CAE4-4E4F-8FDB-F3154ECD066E}"/>
                </a:ext>
              </a:extLst>
            </p:cNvPr>
            <p:cNvSpPr/>
            <p:nvPr/>
          </p:nvSpPr>
          <p:spPr>
            <a:xfrm rot="5400000">
              <a:off x="3070652" y="3367598"/>
              <a:ext cx="1506611" cy="1495489"/>
            </a:xfrm>
            <a:prstGeom prst="diamond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ṣļîḑé-Diamond 19">
              <a:extLst>
                <a:ext uri="{FF2B5EF4-FFF2-40B4-BE49-F238E27FC236}">
                  <a16:creationId xmlns:a16="http://schemas.microsoft.com/office/drawing/2014/main" id="{AEE18C28-C3CE-45ED-B9DD-239C7DD47E23}"/>
                </a:ext>
              </a:extLst>
            </p:cNvPr>
            <p:cNvSpPr/>
            <p:nvPr/>
          </p:nvSpPr>
          <p:spPr>
            <a:xfrm rot="5400000">
              <a:off x="3749952" y="4435150"/>
              <a:ext cx="1506609" cy="1495489"/>
            </a:xfrm>
            <a:prstGeom prst="diamond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4374580" y="3224666"/>
              <a:ext cx="207850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b="1" dirty="0"/>
                <a:t>不可搶奪</a:t>
              </a:r>
              <a:endParaRPr lang="zh-CN" altLang="en-US" b="1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3823957" y="4949820"/>
              <a:ext cx="2084387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b="1" dirty="0"/>
                <a:t>循環式等待</a:t>
              </a:r>
              <a:endParaRPr lang="zh-CN" altLang="en-US" b="1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963983" y="2041270"/>
              <a:ext cx="2921416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b="1" dirty="0"/>
                <a:t>互斥</a:t>
              </a:r>
              <a:endParaRPr lang="zh-CN" altLang="en-US" b="1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222226" y="3913333"/>
              <a:ext cx="2921416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b="1" dirty="0"/>
                <a:t>持有並等待</a:t>
              </a:r>
              <a:endParaRPr lang="zh-CN" altLang="en-US" b="1" dirty="0"/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44A51FBC-2651-4A00-92A4-51751F361E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74" y="3194687"/>
            <a:ext cx="3046829" cy="2990529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D191EEA5-6285-45C2-B1CB-B1CA310756C6}"/>
              </a:ext>
            </a:extLst>
          </p:cNvPr>
          <p:cNvSpPr/>
          <p:nvPr/>
        </p:nvSpPr>
        <p:spPr>
          <a:xfrm>
            <a:off x="859367" y="1451018"/>
            <a:ext cx="2610614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b="1" dirty="0"/>
              <a:t>死結四要素</a:t>
            </a:r>
            <a:endParaRPr lang="zh-CN" altLang="en-US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6615A71-5FD6-4BE8-A274-A59F431F9111}"/>
              </a:ext>
            </a:extLst>
          </p:cNvPr>
          <p:cNvSpPr/>
          <p:nvPr/>
        </p:nvSpPr>
        <p:spPr>
          <a:xfrm>
            <a:off x="7126466" y="1451018"/>
            <a:ext cx="2610614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b="1" dirty="0"/>
              <a:t>死結的避免</a:t>
            </a:r>
            <a:endParaRPr lang="zh-CN" altLang="en-US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480F574-189F-4051-81A9-979D10C39681}"/>
              </a:ext>
            </a:extLst>
          </p:cNvPr>
          <p:cNvSpPr/>
          <p:nvPr/>
        </p:nvSpPr>
        <p:spPr>
          <a:xfrm>
            <a:off x="7088188" y="1957702"/>
            <a:ext cx="4229100" cy="11800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如果存在一個由系统中所有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</a:t>
            </a:r>
            <a:r>
              <a:rPr lang="zh-TW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構成的安全序列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&lt;P1</a:t>
            </a:r>
            <a:r>
              <a:rPr lang="zh-TW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r>
              <a:rPr lang="zh-TW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TW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Pn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lang="zh-TW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，安全序列中的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</a:t>
            </a:r>
            <a:r>
              <a:rPr lang="zh-TW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都可以取得所需的資源並完成執行（終止），則那個狀態被認為是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safety state, 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反之則為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unsafe state</a:t>
            </a:r>
          </a:p>
          <a:p>
            <a:pPr algn="just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939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59909" y="2609336"/>
            <a:ext cx="184056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Theory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59909" y="3731960"/>
            <a:ext cx="625803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關於銀行家演算法的理論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0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>
            <a:off x="3568284" y="1885084"/>
            <a:ext cx="2491680" cy="4006780"/>
            <a:chOff x="4557086" y="1557908"/>
            <a:chExt cx="3077827" cy="4312699"/>
          </a:xfrm>
        </p:grpSpPr>
        <p:sp>
          <p:nvSpPr>
            <p:cNvPr id="18" name="îṥļîḑé-Rectangle 10"/>
            <p:cNvSpPr/>
            <p:nvPr/>
          </p:nvSpPr>
          <p:spPr>
            <a:xfrm>
              <a:off x="4557087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îṥļîḑé-Right Triangle 11"/>
            <p:cNvSpPr/>
            <p:nvPr/>
          </p:nvSpPr>
          <p:spPr>
            <a:xfrm rot="5400000">
              <a:off x="4557086" y="1557908"/>
              <a:ext cx="1198892" cy="119889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20" name="îṥļîḑé-Right Triangle 12"/>
            <p:cNvSpPr/>
            <p:nvPr/>
          </p:nvSpPr>
          <p:spPr>
            <a:xfrm rot="16200000">
              <a:off x="6341751" y="4577445"/>
              <a:ext cx="1293162" cy="129316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Agency FB" panose="020B0503020202020204" pitchFamily="34" charset="0"/>
              </a:endParaRPr>
            </a:p>
          </p:txBody>
        </p:sp>
        <p:sp>
          <p:nvSpPr>
            <p:cNvPr id="22" name="îṥļîḑé-TextBox 26"/>
            <p:cNvSpPr txBox="1"/>
            <p:nvPr/>
          </p:nvSpPr>
          <p:spPr>
            <a:xfrm rot="18969360">
              <a:off x="4745431" y="1729163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4" name="Group 6"/>
          <p:cNvGrpSpPr/>
          <p:nvPr/>
        </p:nvGrpSpPr>
        <p:grpSpPr>
          <a:xfrm>
            <a:off x="781421" y="1885084"/>
            <a:ext cx="2384172" cy="4006780"/>
            <a:chOff x="860525" y="1557908"/>
            <a:chExt cx="3077827" cy="4312699"/>
          </a:xfrm>
        </p:grpSpPr>
        <p:sp>
          <p:nvSpPr>
            <p:cNvPr id="12" name="îṥļîḑé-Rectangle 3"/>
            <p:cNvSpPr/>
            <p:nvPr/>
          </p:nvSpPr>
          <p:spPr>
            <a:xfrm>
              <a:off x="860526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ïşḻïďê-Right Triangle 4"/>
            <p:cNvSpPr/>
            <p:nvPr/>
          </p:nvSpPr>
          <p:spPr>
            <a:xfrm rot="5400000">
              <a:off x="860525" y="1557908"/>
              <a:ext cx="1198892" cy="119889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4" name="ïşḻïďê-Right Triangle 5"/>
            <p:cNvSpPr/>
            <p:nvPr/>
          </p:nvSpPr>
          <p:spPr>
            <a:xfrm rot="16200000">
              <a:off x="2645190" y="4577445"/>
              <a:ext cx="1293162" cy="1293162"/>
            </a:xfrm>
            <a:prstGeom prst="rtTriangle">
              <a:avLst/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6" name="ïşḻïďê-TextBox 25"/>
            <p:cNvSpPr txBox="1"/>
            <p:nvPr/>
          </p:nvSpPr>
          <p:spPr>
            <a:xfrm rot="18969360">
              <a:off x="933595" y="1729163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5" name="Group 2"/>
          <p:cNvGrpSpPr/>
          <p:nvPr/>
        </p:nvGrpSpPr>
        <p:grpSpPr>
          <a:xfrm>
            <a:off x="6452563" y="1885084"/>
            <a:ext cx="2491680" cy="4006780"/>
            <a:chOff x="8253648" y="1557908"/>
            <a:chExt cx="3077827" cy="4312699"/>
          </a:xfrm>
        </p:grpSpPr>
        <p:sp>
          <p:nvSpPr>
            <p:cNvPr id="6" name="ïşḻïďê-Rectangle 17"/>
            <p:cNvSpPr/>
            <p:nvPr/>
          </p:nvSpPr>
          <p:spPr>
            <a:xfrm>
              <a:off x="8253649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ïşḻïďê-Right Triangle 18"/>
            <p:cNvSpPr/>
            <p:nvPr/>
          </p:nvSpPr>
          <p:spPr>
            <a:xfrm rot="5400000">
              <a:off x="8253648" y="1557908"/>
              <a:ext cx="1198892" cy="1198892"/>
            </a:xfrm>
            <a:prstGeom prst="rtTriangle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8" name="ïşḻïďê-Right Triangle 19"/>
            <p:cNvSpPr/>
            <p:nvPr/>
          </p:nvSpPr>
          <p:spPr>
            <a:xfrm rot="16200000">
              <a:off x="10038313" y="4577445"/>
              <a:ext cx="1293162" cy="1293162"/>
            </a:xfrm>
            <a:prstGeom prst="rtTriangle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10" name="ïşḻïďê-TextBox 27"/>
            <p:cNvSpPr txBox="1"/>
            <p:nvPr/>
          </p:nvSpPr>
          <p:spPr>
            <a:xfrm rot="18969360">
              <a:off x="8405276" y="1729162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362194" y="34529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dirty="0">
                <a:latin typeface="Agency FB" panose="020B0503020202020204" pitchFamily="34" charset="0"/>
              </a:rPr>
              <a:t>銀行家演算法理論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73918" y="3150155"/>
            <a:ext cx="1859667" cy="1152496"/>
            <a:chOff x="2627461" y="1852133"/>
            <a:chExt cx="2134192" cy="1152496"/>
          </a:xfrm>
        </p:grpSpPr>
        <p:sp>
          <p:nvSpPr>
            <p:cNvPr id="29" name="矩形 28"/>
            <p:cNvSpPr/>
            <p:nvPr/>
          </p:nvSpPr>
          <p:spPr>
            <a:xfrm>
              <a:off x="2677265" y="2346820"/>
              <a:ext cx="2084388" cy="6578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zh-TW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最大需求量不超過現有資源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627461" y="1852133"/>
              <a:ext cx="2084387" cy="4946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zh-TW" sz="2400" kern="0" dirty="0">
                  <a:solidFill>
                    <a:srgbClr val="0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試探分配</a:t>
              </a:r>
              <a:endParaRPr lang="zh-CN" altLang="en-US" sz="2400" b="1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959718" y="3150155"/>
            <a:ext cx="1816269" cy="1456318"/>
            <a:chOff x="2677265" y="1843776"/>
            <a:chExt cx="2084388" cy="1456318"/>
          </a:xfrm>
        </p:grpSpPr>
        <p:sp>
          <p:nvSpPr>
            <p:cNvPr id="32" name="矩形 31"/>
            <p:cNvSpPr/>
            <p:nvPr/>
          </p:nvSpPr>
          <p:spPr>
            <a:xfrm>
              <a:off x="2677265" y="2346820"/>
              <a:ext cx="2084388" cy="9532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zh-TW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分期獲得資源，但總數不超過最大需求量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677266" y="1843776"/>
              <a:ext cx="2084387" cy="4946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zh-TW" sz="2400" kern="0" dirty="0">
                  <a:solidFill>
                    <a:srgbClr val="0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分期貸款</a:t>
              </a:r>
              <a:endParaRPr lang="zh-CN" altLang="en-US" sz="2400" b="1" dirty="0"/>
            </a:p>
          </p:txBody>
        </p:sp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6D79453D-7038-43C5-8E21-E18AA7192C5C}"/>
              </a:ext>
            </a:extLst>
          </p:cNvPr>
          <p:cNvGrpSpPr/>
          <p:nvPr/>
        </p:nvGrpSpPr>
        <p:grpSpPr>
          <a:xfrm>
            <a:off x="9363928" y="1885084"/>
            <a:ext cx="2233628" cy="4006780"/>
            <a:chOff x="4557086" y="1557908"/>
            <a:chExt cx="3077827" cy="4312699"/>
          </a:xfrm>
        </p:grpSpPr>
        <p:sp>
          <p:nvSpPr>
            <p:cNvPr id="44" name="îṥļîḑé-Rectangle 10">
              <a:extLst>
                <a:ext uri="{FF2B5EF4-FFF2-40B4-BE49-F238E27FC236}">
                  <a16:creationId xmlns:a16="http://schemas.microsoft.com/office/drawing/2014/main" id="{638782CA-7C40-4585-A801-FE2737017098}"/>
                </a:ext>
              </a:extLst>
            </p:cNvPr>
            <p:cNvSpPr/>
            <p:nvPr/>
          </p:nvSpPr>
          <p:spPr>
            <a:xfrm>
              <a:off x="4557087" y="1557908"/>
              <a:ext cx="3077826" cy="43126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600" dirty="0">
                <a:solidFill>
                  <a:schemeClr val="dk1">
                    <a:lumMod val="100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5" name="îṥļîḑé-Right Triangle 11">
              <a:extLst>
                <a:ext uri="{FF2B5EF4-FFF2-40B4-BE49-F238E27FC236}">
                  <a16:creationId xmlns:a16="http://schemas.microsoft.com/office/drawing/2014/main" id="{33CC5183-9C48-4A00-ADD2-7202E8597952}"/>
                </a:ext>
              </a:extLst>
            </p:cNvPr>
            <p:cNvSpPr/>
            <p:nvPr/>
          </p:nvSpPr>
          <p:spPr>
            <a:xfrm rot="5400000">
              <a:off x="4557086" y="1557908"/>
              <a:ext cx="1198892" cy="119889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gency FB" panose="020B0503020202020204" pitchFamily="34" charset="0"/>
              </a:endParaRPr>
            </a:p>
          </p:txBody>
        </p:sp>
        <p:sp>
          <p:nvSpPr>
            <p:cNvPr id="46" name="îṥļîḑé-Right Triangle 12">
              <a:extLst>
                <a:ext uri="{FF2B5EF4-FFF2-40B4-BE49-F238E27FC236}">
                  <a16:creationId xmlns:a16="http://schemas.microsoft.com/office/drawing/2014/main" id="{5904E12B-6BB7-4DF5-BCAB-E4C92C864CED}"/>
                </a:ext>
              </a:extLst>
            </p:cNvPr>
            <p:cNvSpPr/>
            <p:nvPr/>
          </p:nvSpPr>
          <p:spPr>
            <a:xfrm rot="16200000">
              <a:off x="6341751" y="4577445"/>
              <a:ext cx="1293162" cy="1293162"/>
            </a:xfrm>
            <a:prstGeom prst="rtTriangl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Agency FB" panose="020B0503020202020204" pitchFamily="34" charset="0"/>
              </a:endParaRPr>
            </a:p>
          </p:txBody>
        </p:sp>
        <p:sp>
          <p:nvSpPr>
            <p:cNvPr id="47" name="îṥļîḑé-TextBox 26">
              <a:extLst>
                <a:ext uri="{FF2B5EF4-FFF2-40B4-BE49-F238E27FC236}">
                  <a16:creationId xmlns:a16="http://schemas.microsoft.com/office/drawing/2014/main" id="{46CBAB0C-BDC6-4C29-9C3D-6928A47AF411}"/>
                </a:ext>
              </a:extLst>
            </p:cNvPr>
            <p:cNvSpPr txBox="1"/>
            <p:nvPr/>
          </p:nvSpPr>
          <p:spPr>
            <a:xfrm rot="18969360">
              <a:off x="4745431" y="1729163"/>
              <a:ext cx="470000" cy="40011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F37152D3-9CA6-43E5-8043-7076288E3311}"/>
              </a:ext>
            </a:extLst>
          </p:cNvPr>
          <p:cNvSpPr/>
          <p:nvPr/>
        </p:nvSpPr>
        <p:spPr>
          <a:xfrm>
            <a:off x="9750953" y="3521344"/>
            <a:ext cx="1816269" cy="36061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endParaRPr lang="zh-TW" altLang="zh-TW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5" name="组合 30">
            <a:extLst>
              <a:ext uri="{FF2B5EF4-FFF2-40B4-BE49-F238E27FC236}">
                <a16:creationId xmlns:a16="http://schemas.microsoft.com/office/drawing/2014/main" id="{3B8F358B-F83E-48A4-A07A-BB40CAA8E5C5}"/>
              </a:ext>
            </a:extLst>
          </p:cNvPr>
          <p:cNvGrpSpPr/>
          <p:nvPr/>
        </p:nvGrpSpPr>
        <p:grpSpPr>
          <a:xfrm>
            <a:off x="9594309" y="3156474"/>
            <a:ext cx="1816269" cy="1160853"/>
            <a:chOff x="2677265" y="1843776"/>
            <a:chExt cx="2084388" cy="116085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E7EE021-32DF-4F28-BD7D-C2D38E56AE2D}"/>
                </a:ext>
              </a:extLst>
            </p:cNvPr>
            <p:cNvSpPr/>
            <p:nvPr/>
          </p:nvSpPr>
          <p:spPr>
            <a:xfrm>
              <a:off x="2677265" y="2346820"/>
              <a:ext cx="2084388" cy="6578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zh-TW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需求滿足後釋放資源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CCB4B54-2DA2-49A3-B83C-6ED52DB71B58}"/>
                </a:ext>
              </a:extLst>
            </p:cNvPr>
            <p:cNvSpPr/>
            <p:nvPr/>
          </p:nvSpPr>
          <p:spPr>
            <a:xfrm>
              <a:off x="2677266" y="1843776"/>
              <a:ext cx="2084387" cy="4946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400" kern="0" dirty="0">
                  <a:solidFill>
                    <a:srgbClr val="0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歸還</a:t>
              </a:r>
              <a:endParaRPr lang="zh-CN" altLang="en-US" sz="2400" kern="0" dirty="0">
                <a:solidFill>
                  <a:srgbClr val="0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8" name="组合 30">
            <a:extLst>
              <a:ext uri="{FF2B5EF4-FFF2-40B4-BE49-F238E27FC236}">
                <a16:creationId xmlns:a16="http://schemas.microsoft.com/office/drawing/2014/main" id="{A0239310-DE74-4374-B0F3-02DFA1B16FDC}"/>
              </a:ext>
            </a:extLst>
          </p:cNvPr>
          <p:cNvGrpSpPr/>
          <p:nvPr/>
        </p:nvGrpSpPr>
        <p:grpSpPr>
          <a:xfrm>
            <a:off x="6765561" y="3153797"/>
            <a:ext cx="1816269" cy="1456318"/>
            <a:chOff x="2677265" y="1843776"/>
            <a:chExt cx="2084388" cy="145631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AFB28FF-CB5A-4245-8CEA-39551FBEB0C6}"/>
                </a:ext>
              </a:extLst>
            </p:cNvPr>
            <p:cNvSpPr/>
            <p:nvPr/>
          </p:nvSpPr>
          <p:spPr>
            <a:xfrm>
              <a:off x="2677265" y="2346820"/>
              <a:ext cx="2084388" cy="9532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zh-TW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資源可推遲給付，但會在有限時間內滿足需求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AB56A33-351A-4491-8C54-64989BD46607}"/>
                </a:ext>
              </a:extLst>
            </p:cNvPr>
            <p:cNvSpPr/>
            <p:nvPr/>
          </p:nvSpPr>
          <p:spPr>
            <a:xfrm>
              <a:off x="2677266" y="1843776"/>
              <a:ext cx="2084387" cy="4946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zh-TW" sz="2400" kern="0" dirty="0">
                  <a:solidFill>
                    <a:srgbClr val="0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推遲支付</a:t>
              </a:r>
              <a:endParaRPr lang="zh-CN" altLang="en-US" sz="2400" b="1" dirty="0"/>
            </a:p>
          </p:txBody>
        </p:sp>
      </p:grpSp>
      <p:sp>
        <p:nvSpPr>
          <p:cNvPr id="61" name="ïşḻïďê-TextBox 25">
            <a:extLst>
              <a:ext uri="{FF2B5EF4-FFF2-40B4-BE49-F238E27FC236}">
                <a16:creationId xmlns:a16="http://schemas.microsoft.com/office/drawing/2014/main" id="{6B25C901-74C9-4E17-BE73-0BFC970BCECF}"/>
              </a:ext>
            </a:extLst>
          </p:cNvPr>
          <p:cNvSpPr txBox="1"/>
          <p:nvPr/>
        </p:nvSpPr>
        <p:spPr>
          <a:xfrm rot="18969360">
            <a:off x="2620376" y="5390543"/>
            <a:ext cx="364075" cy="371728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62" name="îṥļîḑé-TextBox 26">
            <a:extLst>
              <a:ext uri="{FF2B5EF4-FFF2-40B4-BE49-F238E27FC236}">
                <a16:creationId xmlns:a16="http://schemas.microsoft.com/office/drawing/2014/main" id="{71B0BE7A-897C-4DE8-84DA-70E1D0A69ECB}"/>
              </a:ext>
            </a:extLst>
          </p:cNvPr>
          <p:cNvSpPr txBox="1"/>
          <p:nvPr/>
        </p:nvSpPr>
        <p:spPr>
          <a:xfrm rot="18969360">
            <a:off x="5603760" y="5396227"/>
            <a:ext cx="380492" cy="371728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63" name="ïşḻïďê-TextBox 27">
            <a:extLst>
              <a:ext uri="{FF2B5EF4-FFF2-40B4-BE49-F238E27FC236}">
                <a16:creationId xmlns:a16="http://schemas.microsoft.com/office/drawing/2014/main" id="{8DF15CD8-CD05-43E7-B288-AF383A03E506}"/>
              </a:ext>
            </a:extLst>
          </p:cNvPr>
          <p:cNvSpPr txBox="1"/>
          <p:nvPr/>
        </p:nvSpPr>
        <p:spPr>
          <a:xfrm rot="18969360">
            <a:off x="8488039" y="5375295"/>
            <a:ext cx="380492" cy="371728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64" name="îṥļîḑé-TextBox 26">
            <a:extLst>
              <a:ext uri="{FF2B5EF4-FFF2-40B4-BE49-F238E27FC236}">
                <a16:creationId xmlns:a16="http://schemas.microsoft.com/office/drawing/2014/main" id="{A313FBB5-0596-4D1F-B4C8-2A07868D9B28}"/>
              </a:ext>
            </a:extLst>
          </p:cNvPr>
          <p:cNvSpPr txBox="1"/>
          <p:nvPr/>
        </p:nvSpPr>
        <p:spPr>
          <a:xfrm rot="18969360">
            <a:off x="11140415" y="5398506"/>
            <a:ext cx="341086" cy="371728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29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直接连接符 31">
            <a:extLst>
              <a:ext uri="{FF2B5EF4-FFF2-40B4-BE49-F238E27FC236}">
                <a16:creationId xmlns:a16="http://schemas.microsoft.com/office/drawing/2014/main" id="{D33929F9-E539-4737-89B8-F72C40965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5000"/>
            <a:ext cx="4156075" cy="3175"/>
          </a:xfrm>
          <a:prstGeom prst="line">
            <a:avLst/>
          </a:prstGeom>
          <a:noFill/>
          <a:ln w="6350" cap="flat" cmpd="sng">
            <a:solidFill>
              <a:srgbClr val="A5A5A5"/>
            </a:solidFill>
            <a:bevel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3" name="直接连接符 32">
            <a:extLst>
              <a:ext uri="{FF2B5EF4-FFF2-40B4-BE49-F238E27FC236}">
                <a16:creationId xmlns:a16="http://schemas.microsoft.com/office/drawing/2014/main" id="{42C0A0D6-6AED-4FB1-BF43-07B25F93F8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35925" y="635000"/>
            <a:ext cx="4156075" cy="3175"/>
          </a:xfrm>
          <a:prstGeom prst="line">
            <a:avLst/>
          </a:prstGeom>
          <a:noFill/>
          <a:ln w="6350" cap="flat" cmpd="sng">
            <a:solidFill>
              <a:srgbClr val="A5A5A5"/>
            </a:solidFill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4" name="文本框 33">
            <a:extLst>
              <a:ext uri="{FF2B5EF4-FFF2-40B4-BE49-F238E27FC236}">
                <a16:creationId xmlns:a16="http://schemas.microsoft.com/office/drawing/2014/main" id="{58132E17-9E25-4E9B-B52F-E3D73FB52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075" y="346075"/>
            <a:ext cx="3878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3200">
                <a:solidFill>
                  <a:srgbClr val="000000"/>
                </a:solidFill>
                <a:latin typeface="Agency FB" panose="020B0503020202020204" pitchFamily="34" charset="0"/>
                <a:sym typeface="Agency FB" panose="020B0503020202020204" pitchFamily="34" charset="0"/>
              </a:rPr>
              <a:t>銀行家演算法架構圖</a:t>
            </a:r>
            <a:endParaRPr lang="zh-CN" altLang="en-US" sz="3200">
              <a:solidFill>
                <a:srgbClr val="000000"/>
              </a:solidFill>
              <a:latin typeface="Agency FB" panose="020B0503020202020204" pitchFamily="34" charset="0"/>
              <a:sym typeface="Agency FB" panose="020B0503020202020204" pitchFamily="34" charset="0"/>
            </a:endParaRPr>
          </a:p>
        </p:txBody>
      </p:sp>
      <p:sp>
        <p:nvSpPr>
          <p:cNvPr id="10245" name="矩形 53">
            <a:extLst>
              <a:ext uri="{FF2B5EF4-FFF2-40B4-BE49-F238E27FC236}">
                <a16:creationId xmlns:a16="http://schemas.microsoft.com/office/drawing/2014/main" id="{D50C71A2-4361-4DEE-B986-4D09E9B0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1724025"/>
            <a:ext cx="2084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b="1">
                <a:solidFill>
                  <a:srgbClr val="000000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初始化數據</a:t>
            </a:r>
            <a:endParaRPr lang="zh-CN" altLang="en-US" b="1">
              <a:solidFill>
                <a:srgbClr val="000000"/>
              </a:solidFill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46" name="矩形 54">
            <a:extLst>
              <a:ext uri="{FF2B5EF4-FFF2-40B4-BE49-F238E27FC236}">
                <a16:creationId xmlns:a16="http://schemas.microsoft.com/office/drawing/2014/main" id="{85C0C75E-8C7A-4B9F-930F-74F28B819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3916363"/>
            <a:ext cx="20843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b="1">
                <a:solidFill>
                  <a:schemeClr val="accent2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安全性檢查算法</a:t>
            </a:r>
            <a:endParaRPr lang="zh-CN" altLang="en-US" b="1">
              <a:solidFill>
                <a:schemeClr val="accent2"/>
              </a:solidFill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47" name="矩形 55">
            <a:extLst>
              <a:ext uri="{FF2B5EF4-FFF2-40B4-BE49-F238E27FC236}">
                <a16:creationId xmlns:a16="http://schemas.microsoft.com/office/drawing/2014/main" id="{6F67F2DA-7774-4030-B3FA-B21CC16D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2811463"/>
            <a:ext cx="2084388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b="1">
                <a:solidFill>
                  <a:schemeClr val="accent1"/>
                </a:solidFill>
                <a:ea typeface="Microsoft YaHei" panose="020B0503020204020204" pitchFamily="34" charset="-122"/>
                <a:sym typeface="Arial" panose="020B0604020202020204" pitchFamily="34" charset="0"/>
              </a:rPr>
              <a:t>銀行家演算法</a:t>
            </a:r>
            <a:endParaRPr lang="zh-CN" altLang="en-US" b="1">
              <a:solidFill>
                <a:schemeClr val="accent1"/>
              </a:solidFill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48" name="圖片 30" descr="https://lh5.googleusercontent.com/0KtGuaYZgUDC0tmYwQre1kyxfche2yRTeN7yMpLSN3vYdvLWU4UAEpjkzky8dc53VN8pU3UdcV1UwgHi2Thedrwwmm6oJZ09wHydP4WS7gbf4ctvR96r6esgpK9bgWkCnxUDx2BH">
            <a:extLst>
              <a:ext uri="{FF2B5EF4-FFF2-40B4-BE49-F238E27FC236}">
                <a16:creationId xmlns:a16="http://schemas.microsoft.com/office/drawing/2014/main" id="{BE37C298-7124-47AE-B158-818718558F5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1289050"/>
            <a:ext cx="4186238" cy="5389563"/>
          </a:xfrm>
          <a:prstGeom prst="rect">
            <a:avLst/>
          </a:prstGeom>
          <a:noFill/>
          <a:ln w="9525" cmpd="sng">
            <a:solidFill>
              <a:srgbClr val="3290B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圖片 58" descr="https://lh4.googleusercontent.com/WT5_BGym7zBpGT9weoaz8UTUvdldSearwZIaxEjSGlEYmi7a7dV6mjp76Tf5MEt3nWdeTQ8EZ81syyCsNDb5qrtgoGhDZHRoBadxqSNWwqKaaRdJLNThMbR6Kapth5OlfPE-zTQw">
            <a:extLst>
              <a:ext uri="{FF2B5EF4-FFF2-40B4-BE49-F238E27FC236}">
                <a16:creationId xmlns:a16="http://schemas.microsoft.com/office/drawing/2014/main" id="{28870F06-1F68-4A3B-BD69-ABBCD946ABA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25" y="1041400"/>
            <a:ext cx="4440238" cy="5749925"/>
          </a:xfrm>
          <a:prstGeom prst="rect">
            <a:avLst/>
          </a:prstGeom>
          <a:noFill/>
          <a:ln w="9525" cmpd="sng">
            <a:solidFill>
              <a:srgbClr val="4399B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圖片 59" descr="https://lh3.googleusercontent.com/kI0uevdfoAVdGUMDLpqJ2vhfNalE3UlWNELjPdsh25aszZDJAC3Zu-6n600u9Gq2sR_fXp1L92nBqBMvf8vbmfS-gfVCC6Wgx88-lWxBBP7qve4gtq1K1eVpc9jY-G379Zhc70Vz">
            <a:extLst>
              <a:ext uri="{FF2B5EF4-FFF2-40B4-BE49-F238E27FC236}">
                <a16:creationId xmlns:a16="http://schemas.microsoft.com/office/drawing/2014/main" id="{335EECFC-E758-481E-8294-D79416CDCFF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25" y="1041400"/>
            <a:ext cx="4440238" cy="5749925"/>
          </a:xfrm>
          <a:prstGeom prst="rect">
            <a:avLst/>
          </a:prstGeom>
          <a:noFill/>
          <a:ln w="9525" cmpd="sng">
            <a:solidFill>
              <a:srgbClr val="439A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ldLvl="0" autoUpdateAnimBg="0"/>
      <p:bldP spid="10247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59909" y="2609336"/>
            <a:ext cx="1380506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Code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59909" y="3731960"/>
            <a:ext cx="625803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實作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Code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碼解釋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002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4c1112-77b0-44fd-b649-ab1d9e70d7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d16b59c-c7c1-4f8a-adca-69ff34436f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3e0ea07-6d38-4c56-96d5-6352ce72647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3e0ea07-6d38-4c56-96d5-6352ce72647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2864e6-5dfd-4234-a041-6d21e65d296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2864e6-5dfd-4234-a041-6d21e65d296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3e0ea07-6d38-4c56-96d5-6352ce72647b"/>
</p:tagLst>
</file>

<file path=ppt/theme/theme1.xml><?xml version="1.0" encoding="utf-8"?>
<a:theme xmlns:a="http://schemas.openxmlformats.org/drawingml/2006/main" name="包图主题2">
  <a:themeElements>
    <a:clrScheme name="自定义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8CC5"/>
      </a:accent1>
      <a:accent2>
        <a:srgbClr val="4C4676"/>
      </a:accent2>
      <a:accent3>
        <a:srgbClr val="298CC5"/>
      </a:accent3>
      <a:accent4>
        <a:srgbClr val="4C4676"/>
      </a:accent4>
      <a:accent5>
        <a:srgbClr val="298CC5"/>
      </a:accent5>
      <a:accent6>
        <a:srgbClr val="4C4676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557</TotalTime>
  <Words>530</Words>
  <Application>Microsoft Office PowerPoint</Application>
  <PresentationFormat>寬螢幕</PresentationFormat>
  <Paragraphs>115</Paragraphs>
  <Slides>20</Slides>
  <Notes>16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等线</vt:lpstr>
      <vt:lpstr>Microsoft YaHei</vt:lpstr>
      <vt:lpstr>Microsoft YaHei</vt:lpstr>
      <vt:lpstr>PMingLiu</vt:lpstr>
      <vt:lpstr>Yu Gothic UI</vt:lpstr>
      <vt:lpstr>Agency FB</vt:lpstr>
      <vt:lpstr>Arial</vt:lpstr>
      <vt:lpstr>Bookman Old Style</vt:lpstr>
      <vt:lpstr>Times New Roman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宗諺 蔡</cp:lastModifiedBy>
  <cp:revision>51</cp:revision>
  <dcterms:created xsi:type="dcterms:W3CDTF">2017-08-08T02:58:07Z</dcterms:created>
  <dcterms:modified xsi:type="dcterms:W3CDTF">2019-01-07T17:50:50Z</dcterms:modified>
</cp:coreProperties>
</file>